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slides/slide94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83.xml" ContentType="application/vnd.openxmlformats-officedocument.presentationml.slide+xml"/>
  <Override PartName="/ppt/slides/slide102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quickStyle2.xml" ContentType="application/vnd.openxmlformats-officedocument.drawingml.diagramStyle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slides/slide90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notesSlides/notesSlide16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20.xml" ContentType="application/vnd.openxmlformats-officedocument.presentationml.slideLayout+xml"/>
  <Override PartName="/ppt/notesSlides/notesSlide12.xml" ContentType="application/vnd.openxmlformats-officedocument.presentationml.notesSlide+xml"/>
  <Override PartName="/ppt/slides/slide99.xml" ContentType="application/vnd.openxmlformats-officedocument.presentationml.slide+xml"/>
  <Default Extension="xlsx" ContentType="application/vnd.openxmlformats-officedocument.spreadsheetml.sheet"/>
  <Override PartName="/ppt/diagrams/layout1.xml" ContentType="application/vnd.openxmlformats-officedocument.drawingml.diagramLayout+xml"/>
  <Override PartName="/ppt/diagrams/data2.xml" ContentType="application/vnd.openxmlformats-officedocument.drawingml.diagramData+xml"/>
  <Override PartName="/ppt/notesSlides/notesSlide7.xml" ContentType="application/vnd.openxmlformats-officedocument.presentationml.notes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slides/slide107.xml" ContentType="application/vnd.openxmlformats-officedocument.presentationml.slide+xml"/>
  <Override PartName="/ppt/viewProps.xml" ContentType="application/vnd.openxmlformats-officedocument.presentationml.viewProp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48.xml" ContentType="application/vnd.openxmlformats-officedocument.presentationml.slide+xml"/>
  <Override PartName="/ppt/slides/slide66.xml" ContentType="application/vnd.openxmlformats-officedocument.presentationml.slide+xml"/>
  <Override PartName="/ppt/slides/slide95.xml" ContentType="application/vnd.openxmlformats-officedocument.presentationml.slide+xml"/>
  <Override PartName="/ppt/slides/slide103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3.xml" ContentType="application/vnd.openxmlformats-officedocument.presentationml.notes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55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presProps.xml" ContentType="application/vnd.openxmlformats-officedocument.presentationml.presProps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diagrams/quickStyle3.xml" ContentType="application/vnd.openxmlformats-officedocument.drawingml.diagramStyl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33.xml" ContentType="application/vnd.openxmlformats-officedocument.presentationml.slide+xml"/>
  <Override PartName="/ppt/slides/slide44.xml" ContentType="application/vnd.openxmlformats-officedocument.presentationml.slide+xml"/>
  <Override PartName="/ppt/slides/slide62.xml" ContentType="application/vnd.openxmlformats-officedocument.presentationml.slide+xml"/>
  <Override PartName="/ppt/slides/slide80.xml" ContentType="application/vnd.openxmlformats-officedocument.presentationml.slide+xml"/>
  <Override PartName="/ppt/slides/slide91.xml" ContentType="application/vnd.openxmlformats-officedocument.presentationml.slide+xml"/>
  <Override PartName="/ppt/slides/slide110.xml" ContentType="application/vnd.openxmlformats-officedocument.presentationml.slide+xml"/>
  <Override PartName="/ppt/slideLayouts/slideLayout3.xml" ContentType="application/vnd.openxmlformats-officedocument.presentationml.slideLayout+xml"/>
  <Override PartName="/ppt/notesSlides/notesSlide1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22.xml" ContentType="application/vnd.openxmlformats-officedocument.presentationml.slide+xml"/>
  <Override PartName="/ppt/slides/slide51.xml" ContentType="application/vnd.openxmlformats-officedocument.presentationml.slide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40.xml" ContentType="application/vnd.openxmlformats-officedocument.presentationml.slide+xml"/>
  <Override PartName="/ppt/slideLayouts/slideLayout21.xml" ContentType="application/vnd.openxmlformats-officedocument.presentationml.slideLayout+xml"/>
  <Override PartName="/ppt/notesSlides/notesSlide13.xml" ContentType="application/vnd.openxmlformats-officedocument.presentationml.notesSlide+xml"/>
  <Override PartName="/ppt/slideLayouts/slideLayout10.xml" ContentType="application/vnd.openxmlformats-officedocument.presentationml.slideLayout+xml"/>
  <Override PartName="/ppt/diagrams/layout2.xml" ContentType="application/vnd.openxmlformats-officedocument.drawingml.diagramLayout+xml"/>
  <Override PartName="/ppt/notesSlides/notesSlide8.xml" ContentType="application/vnd.openxmlformats-officedocument.presentationml.notesSlide+xml"/>
  <Override PartName="/ppt/notesSlides/notesSlide20.xml" ContentType="application/vnd.openxmlformats-officedocument.presentationml.notesSlide+xml"/>
  <Override PartName="/ppt/slides/slide89.xml" ContentType="application/vnd.openxmlformats-officedocument.presentationml.slide+xml"/>
  <Override PartName="/ppt/slides/slide108.xml" ContentType="application/vnd.openxmlformats-officedocument.presentationml.slide+xml"/>
  <Override PartName="/ppt/diagrams/data3.xml" ContentType="application/vnd.openxmlformats-officedocument.drawingml.diagramData+xml"/>
  <Override PartName="/ppt/slides/slide49.xml" ContentType="application/vnd.openxmlformats-officedocument.presentationml.slide+xml"/>
  <Override PartName="/ppt/slides/slide78.xml" ContentType="application/vnd.openxmlformats-officedocument.presentationml.slide+xml"/>
  <Override PartName="/ppt/slides/slide96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85.xml" ContentType="application/vnd.openxmlformats-officedocument.presentationml.slide+xml"/>
  <Override PartName="/ppt/slides/slide104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diagrams/colors1.xml" ContentType="application/vnd.openxmlformats-officedocument.drawingml.diagramColors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s/slide92.xml" ContentType="application/vnd.openxmlformats-officedocument.presentationml.slide+xml"/>
  <Override PartName="/ppt/slides/slide111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Override PartName="/ppt/slides/slide100.xml" ContentType="application/vnd.openxmlformats-officedocument.presentationml.slide+xml"/>
  <Override PartName="/ppt/slideLayouts/slideLayout15.xml" ContentType="application/vnd.openxmlformats-officedocument.presentationml.slideLayout+xml"/>
  <Default Extension="wmf" ContentType="image/x-wmf"/>
  <Override PartName="/ppt/notesSlides/notesSlide18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slideLayouts/slideLayout22.xml" ContentType="application/vnd.openxmlformats-officedocument.presentationml.slideLayout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diagrams/layout3.xml" ContentType="application/vnd.openxmlformats-officedocument.drawingml.diagramLayout+xml"/>
  <Override PartName="/ppt/notesSlides/notesSlide9.xml" ContentType="application/vnd.openxmlformats-officedocument.presentationml.notesSlide+xml"/>
  <Override PartName="/ppt/notesSlides/notesSlide21.xml" ContentType="application/vnd.openxmlformats-officedocument.presentationml.notesSlide+xml"/>
  <Override PartName="/ppt/slides/slide79.xml" ContentType="application/vnd.openxmlformats-officedocument.presentationml.slide+xml"/>
  <Override PartName="/ppt/slides/slide109.xml" ContentType="application/vnd.openxmlformats-officedocument.presentationml.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slides/slide97.xml" ContentType="application/vnd.openxmlformats-officedocument.presentationml.slide+xml"/>
  <Override PartName="/ppt/slideLayouts/slideLayout9.xml" ContentType="application/vnd.openxmlformats-officedocument.presentationml.slideLayout+xml"/>
  <Override PartName="/ppt/charts/chart1.xml" ContentType="application/vnd.openxmlformats-officedocument.drawingml.chart+xml"/>
  <Override PartName="/ppt/notesSlides/notesSlide5.xml" ContentType="application/vnd.openxmlformats-officedocument.presentationml.notesSlide+xml"/>
  <Override PartName="/ppt/slideMasters/slideMaster2.xml" ContentType="application/vnd.openxmlformats-officedocument.presentationml.slideMaster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57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slides/slide105.xml" ContentType="application/vnd.openxmlformats-officedocument.presentationml.slide+xml"/>
  <Override PartName="/ppt/notesSlides/notesSlide1.xml" ContentType="application/vnd.openxmlformats-officedocument.presentationml.notesSlide+xml"/>
  <Override PartName="/ppt/diagrams/colors2.xml" ContentType="application/vnd.openxmlformats-officedocument.drawingml.diagramColors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46.xml" ContentType="application/vnd.openxmlformats-officedocument.presentationml.slide+xml"/>
  <Override PartName="/ppt/slides/slide64.xml" ContentType="application/vnd.openxmlformats-officedocument.presentationml.slide+xml"/>
  <Override PartName="/ppt/slides/slide93.xml" ContentType="application/vnd.openxmlformats-officedocument.presentationml.slide+xml"/>
  <Override PartName="/ppt/slides/slide101.xml" ContentType="application/vnd.openxmlformats-officedocument.presentationml.slide+xml"/>
  <Override PartName="/ppt/slides/slide112.xml" ContentType="application/vnd.openxmlformats-officedocument.presentationml.slide+xml"/>
  <Override PartName="/ppt/slideLayouts/slideLayout5.xml" ContentType="application/vnd.openxmlformats-officedocument.presentationml.slideLayout+xml"/>
  <Override PartName="/ppt/notesSlides/notesSlide19.xml" ContentType="application/vnd.openxmlformats-officedocument.presentationml.notesSlide+xml"/>
  <Override PartName="/ppt/slides/slide24.xml" ContentType="application/vnd.openxmlformats-officedocument.presentationml.slide+xml"/>
  <Override PartName="/ppt/slides/slide35.xml" ContentType="application/vnd.openxmlformats-officedocument.presentationml.slide+xml"/>
  <Override PartName="/ppt/slides/slide53.xml" ContentType="application/vnd.openxmlformats-officedocument.presentationml.slide+xml"/>
  <Override PartName="/ppt/slides/slide71.xml" ContentType="application/vnd.openxmlformats-officedocument.presentationml.slide+xml"/>
  <Override PartName="/ppt/slides/slide82.xml" ContentType="application/vnd.openxmlformats-officedocument.presentationml.slide+xml"/>
  <Default Extension="jpeg" ContentType="image/jpeg"/>
  <Override PartName="/ppt/slideLayouts/slideLayout16.xml" ContentType="application/vnd.openxmlformats-officedocument.presentationml.slideLayout+xml"/>
  <Override PartName="/ppt/diagrams/quickStyle1.xml" ContentType="application/vnd.openxmlformats-officedocument.drawingml.diagramStyle+xml"/>
  <Override PartName="/ppt/slides/slide13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notesSlides/notesSlide22.xml" ContentType="application/vnd.openxmlformats-officedocument.presentationml.notesSlide+xml"/>
  <Override PartName="/ppt/notesSlides/notesSlide11.xml" ContentType="application/vnd.openxmlformats-officedocument.presentationml.notesSlide+xml"/>
  <Override PartName="/ppt/slides/slide98.xml" ContentType="application/vnd.openxmlformats-officedocument.presentationml.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69.xml" ContentType="application/vnd.openxmlformats-officedocument.presentationml.slide+xml"/>
  <Override PartName="/ppt/slides/slide87.xml" ContentType="application/vnd.openxmlformats-officedocument.presentationml.slide+xml"/>
  <Override PartName="/ppt/slides/slide106.xml" ContentType="application/vnd.openxmlformats-officedocument.presentationml.slide+xml"/>
  <Override PartName="/ppt/diagrams/data1.xml" ContentType="application/vnd.openxmlformats-officedocument.drawingml.diagramData+xml"/>
  <Override PartName="/ppt/diagrams/colors3.xml" ContentType="application/vnd.openxmlformats-officedocument.drawingml.diagramColor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  <p:sldMasterId id="2147483708" r:id="rId2"/>
  </p:sldMasterIdLst>
  <p:notesMasterIdLst>
    <p:notesMasterId r:id="rId115"/>
  </p:notesMasterIdLst>
  <p:sldIdLst>
    <p:sldId id="257" r:id="rId3"/>
    <p:sldId id="282" r:id="rId4"/>
    <p:sldId id="283" r:id="rId5"/>
    <p:sldId id="372" r:id="rId6"/>
    <p:sldId id="256" r:id="rId7"/>
    <p:sldId id="280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8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305" r:id="rId31"/>
    <p:sldId id="333" r:id="rId32"/>
    <p:sldId id="286" r:id="rId33"/>
    <p:sldId id="287" r:id="rId34"/>
    <p:sldId id="288" r:id="rId35"/>
    <p:sldId id="289" r:id="rId36"/>
    <p:sldId id="290" r:id="rId37"/>
    <p:sldId id="334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335" r:id="rId47"/>
    <p:sldId id="299" r:id="rId48"/>
    <p:sldId id="300" r:id="rId49"/>
    <p:sldId id="301" r:id="rId50"/>
    <p:sldId id="302" r:id="rId51"/>
    <p:sldId id="303" r:id="rId52"/>
    <p:sldId id="336" r:id="rId53"/>
    <p:sldId id="304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  <p:sldId id="320" r:id="rId69"/>
    <p:sldId id="321" r:id="rId70"/>
    <p:sldId id="322" r:id="rId71"/>
    <p:sldId id="323" r:id="rId72"/>
    <p:sldId id="324" r:id="rId73"/>
    <p:sldId id="325" r:id="rId74"/>
    <p:sldId id="326" r:id="rId75"/>
    <p:sldId id="327" r:id="rId76"/>
    <p:sldId id="328" r:id="rId77"/>
    <p:sldId id="329" r:id="rId78"/>
    <p:sldId id="330" r:id="rId79"/>
    <p:sldId id="331" r:id="rId80"/>
    <p:sldId id="332" r:id="rId81"/>
    <p:sldId id="366" r:id="rId82"/>
    <p:sldId id="337" r:id="rId83"/>
    <p:sldId id="338" r:id="rId84"/>
    <p:sldId id="339" r:id="rId85"/>
    <p:sldId id="340" r:id="rId86"/>
    <p:sldId id="367" r:id="rId87"/>
    <p:sldId id="341" r:id="rId88"/>
    <p:sldId id="342" r:id="rId89"/>
    <p:sldId id="343" r:id="rId90"/>
    <p:sldId id="344" r:id="rId91"/>
    <p:sldId id="345" r:id="rId92"/>
    <p:sldId id="346" r:id="rId93"/>
    <p:sldId id="368" r:id="rId94"/>
    <p:sldId id="347" r:id="rId95"/>
    <p:sldId id="348" r:id="rId96"/>
    <p:sldId id="349" r:id="rId97"/>
    <p:sldId id="350" r:id="rId98"/>
    <p:sldId id="351" r:id="rId99"/>
    <p:sldId id="352" r:id="rId100"/>
    <p:sldId id="353" r:id="rId101"/>
    <p:sldId id="354" r:id="rId102"/>
    <p:sldId id="355" r:id="rId103"/>
    <p:sldId id="356" r:id="rId104"/>
    <p:sldId id="357" r:id="rId105"/>
    <p:sldId id="358" r:id="rId106"/>
    <p:sldId id="369" r:id="rId107"/>
    <p:sldId id="360" r:id="rId108"/>
    <p:sldId id="361" r:id="rId109"/>
    <p:sldId id="370" r:id="rId110"/>
    <p:sldId id="371" r:id="rId111"/>
    <p:sldId id="363" r:id="rId112"/>
    <p:sldId id="364" r:id="rId113"/>
    <p:sldId id="365" r:id="rId11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747" autoAdjust="0"/>
    <p:restoredTop sz="70720" autoAdjust="0"/>
  </p:normalViewPr>
  <p:slideViewPr>
    <p:cSldViewPr>
      <p:cViewPr>
        <p:scale>
          <a:sx n="75" d="100"/>
          <a:sy n="75" d="100"/>
        </p:scale>
        <p:origin x="-1734" y="-47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117" Type="http://schemas.openxmlformats.org/officeDocument/2006/relationships/viewProps" Target="viewProps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6" Type="http://schemas.openxmlformats.org/officeDocument/2006/relationships/slide" Target="slides/slide14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87" Type="http://schemas.openxmlformats.org/officeDocument/2006/relationships/slide" Target="slides/slide85.xml"/><Relationship Id="rId102" Type="http://schemas.openxmlformats.org/officeDocument/2006/relationships/slide" Target="slides/slide100.xml"/><Relationship Id="rId110" Type="http://schemas.openxmlformats.org/officeDocument/2006/relationships/slide" Target="slides/slide108.xml"/><Relationship Id="rId115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13" Type="http://schemas.openxmlformats.org/officeDocument/2006/relationships/slide" Target="slides/slide111.xml"/><Relationship Id="rId118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116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11" Type="http://schemas.openxmlformats.org/officeDocument/2006/relationships/slide" Target="slides/slide10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14" Type="http://schemas.openxmlformats.org/officeDocument/2006/relationships/slide" Target="slides/slide112.xml"/><Relationship Id="rId119" Type="http://schemas.openxmlformats.org/officeDocument/2006/relationships/tableStyles" Target="tableStyle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Office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chart>
    <c:title>
      <c:layout/>
    </c:title>
    <c:view3D>
      <c:rotX val="30"/>
      <c:perspective val="30"/>
    </c:view3D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Edad promedio</c:v>
                </c:pt>
              </c:strCache>
            </c:strRef>
          </c:tx>
          <c:spPr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prst="angle"/>
            </a:sp3d>
          </c:spPr>
          <c:explosion val="25"/>
          <c:dLbls>
            <c:dLbl>
              <c:idx val="0"/>
              <c:layout>
                <c:manualLayout>
                  <c:x val="-0.12648585593467485"/>
                  <c:y val="7.3084917233664254E-2"/>
                </c:manualLayout>
              </c:layout>
              <c:tx>
                <c:rich>
                  <a:bodyPr/>
                  <a:lstStyle/>
                  <a:p>
                    <a:r>
                      <a:rPr lang="en-US" sz="2400" b="0" cap="none" spc="0" dirty="0" smtClean="0">
                        <a:ln w="18415" cmpd="sng">
                          <a:solidFill>
                            <a:srgbClr val="FFFFFF"/>
                          </a:solidFill>
                          <a:prstDash val="solid"/>
                        </a:ln>
                        <a:solidFill>
                          <a:srgbClr val="FFFFFF"/>
                        </a:solidFill>
                        <a:effectLst>
                          <a:outerShdw blurRad="63500" dir="3600000" algn="tl" rotWithShape="0">
                            <a:srgbClr val="000000">
                              <a:alpha val="70000"/>
                            </a:srgbClr>
                          </a:outerShdw>
                        </a:effectLst>
                      </a:rPr>
                      <a:t>31%</a:t>
                    </a:r>
                    <a:endParaRPr lang="en-US" sz="2400" b="0" cap="none" spc="0" dirty="0">
                      <a:ln w="18415" cmpd="sng">
                        <a:solidFill>
                          <a:srgbClr val="FFFFFF"/>
                        </a:solidFill>
                        <a:prstDash val="solid"/>
                      </a:ln>
                      <a:solidFill>
                        <a:srgbClr val="FFFFFF"/>
                      </a:solidFill>
                      <a:effectLst>
                        <a:outerShdw blurRad="63500" dir="3600000" algn="tl" rotWithShape="0">
                          <a:srgbClr val="000000">
                            <a:alpha val="70000"/>
                          </a:srgbClr>
                        </a:outerShdw>
                      </a:effectLst>
                    </a:endParaRPr>
                  </a:p>
                </c:rich>
              </c:tx>
              <c:showVal val="1"/>
            </c:dLbl>
            <c:dLbl>
              <c:idx val="1"/>
              <c:layout>
                <c:manualLayout>
                  <c:x val="6.3662693205016038E-2"/>
                  <c:y val="-0.25425234680256592"/>
                </c:manualLayout>
              </c:layout>
              <c:tx>
                <c:rich>
                  <a:bodyPr/>
                  <a:lstStyle/>
                  <a:p>
                    <a:r>
                      <a:rPr lang="en-US" sz="2400" b="0" cap="none" spc="0" dirty="0" smtClean="0">
                        <a:ln w="18415" cmpd="sng">
                          <a:solidFill>
                            <a:srgbClr val="FFFFFF"/>
                          </a:solidFill>
                          <a:prstDash val="solid"/>
                        </a:ln>
                        <a:solidFill>
                          <a:srgbClr val="FFFFFF"/>
                        </a:solidFill>
                        <a:effectLst>
                          <a:outerShdw blurRad="63500" dir="3600000" algn="tl" rotWithShape="0">
                            <a:srgbClr val="000000">
                              <a:alpha val="70000"/>
                            </a:srgbClr>
                          </a:outerShdw>
                        </a:effectLst>
                      </a:rPr>
                      <a:t>44%</a:t>
                    </a:r>
                    <a:endParaRPr lang="en-US" sz="2400" b="0" cap="none" spc="0" dirty="0">
                      <a:ln w="18415" cmpd="sng">
                        <a:solidFill>
                          <a:srgbClr val="FFFFFF"/>
                        </a:solidFill>
                        <a:prstDash val="solid"/>
                      </a:ln>
                      <a:solidFill>
                        <a:srgbClr val="FFFFFF"/>
                      </a:solidFill>
                      <a:effectLst>
                        <a:outerShdw blurRad="63500" dir="3600000" algn="tl" rotWithShape="0">
                          <a:srgbClr val="000000">
                            <a:alpha val="70000"/>
                          </a:srgbClr>
                        </a:outerShdw>
                      </a:effectLst>
                    </a:endParaRPr>
                  </a:p>
                </c:rich>
              </c:tx>
              <c:showVal val="1"/>
            </c:dLbl>
            <c:dLbl>
              <c:idx val="2"/>
              <c:layout>
                <c:manualLayout>
                  <c:x val="0.10206243316807621"/>
                  <c:y val="6.3936791703370646E-2"/>
                </c:manualLayout>
              </c:layout>
              <c:tx>
                <c:rich>
                  <a:bodyPr/>
                  <a:lstStyle/>
                  <a:p>
                    <a:r>
                      <a:rPr lang="en-US" sz="2400" b="0" cap="none" spc="0" dirty="0" smtClean="0">
                        <a:ln w="18415" cmpd="sng">
                          <a:solidFill>
                            <a:srgbClr val="FFFFFF"/>
                          </a:solidFill>
                          <a:prstDash val="solid"/>
                        </a:ln>
                        <a:solidFill>
                          <a:srgbClr val="FFFFFF"/>
                        </a:solidFill>
                        <a:effectLst>
                          <a:outerShdw blurRad="63500" dir="3600000" algn="tl" rotWithShape="0">
                            <a:srgbClr val="000000">
                              <a:alpha val="70000"/>
                            </a:srgbClr>
                          </a:outerShdw>
                        </a:effectLst>
                      </a:rPr>
                      <a:t>25%</a:t>
                    </a:r>
                    <a:endParaRPr lang="en-US" sz="2400" b="0" cap="none" spc="0" dirty="0">
                      <a:ln w="18415" cmpd="sng">
                        <a:solidFill>
                          <a:srgbClr val="FFFFFF"/>
                        </a:solidFill>
                        <a:prstDash val="solid"/>
                      </a:ln>
                      <a:solidFill>
                        <a:srgbClr val="FFFFFF"/>
                      </a:solidFill>
                      <a:effectLst>
                        <a:outerShdw blurRad="63500" dir="3600000" algn="tl" rotWithShape="0">
                          <a:srgbClr val="000000">
                            <a:alpha val="70000"/>
                          </a:srgbClr>
                        </a:outerShdw>
                      </a:effectLst>
                    </a:endParaRPr>
                  </a:p>
                </c:rich>
              </c:tx>
              <c:showVal val="1"/>
            </c:dLbl>
            <c:delete val="1"/>
          </c:dLbls>
          <c:cat>
            <c:strRef>
              <c:f>Sheet1!$A$2:$A$4</c:f>
              <c:strCache>
                <c:ptCount val="3"/>
                <c:pt idx="0">
                  <c:v>&lt; 18 años</c:v>
                </c:pt>
                <c:pt idx="1">
                  <c:v>18 - 49 años</c:v>
                </c:pt>
                <c:pt idx="2">
                  <c:v>&gt; 50 años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3.1</c:v>
                </c:pt>
                <c:pt idx="1">
                  <c:v>4.4000000000000004</c:v>
                </c:pt>
                <c:pt idx="2">
                  <c:v>2.5</c:v>
                </c:pt>
              </c:numCache>
            </c:numRef>
          </c:val>
        </c:ser>
      </c:pie3DChart>
    </c:plotArea>
    <c:legend>
      <c:legendPos val="r"/>
      <c:layout/>
    </c:legend>
    <c:plotVisOnly val="1"/>
  </c:chart>
  <c:txPr>
    <a:bodyPr/>
    <a:lstStyle/>
    <a:p>
      <a:pPr>
        <a:defRPr sz="1800"/>
      </a:pPr>
      <a:endParaRPr lang="en-US"/>
    </a:p>
  </c:txPr>
  <c:externalData r:id="rId1"/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EC224FC-D0BC-4B86-BF62-1232D68DA20D}" type="doc">
      <dgm:prSet loTypeId="urn:microsoft.com/office/officeart/2005/8/layout/pyramid1" loCatId="pyramid" qsTypeId="urn:microsoft.com/office/officeart/2005/8/quickstyle/3d5" qsCatId="3D" csTypeId="urn:microsoft.com/office/officeart/2005/8/colors/accent1_2" csCatId="accent1" phldr="1"/>
      <dgm:spPr/>
    </dgm:pt>
    <dgm:pt modelId="{52E6B661-4EB2-4F72-8F3A-8A40A2521444}">
      <dgm:prSet phldrT="[Text]"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s-AR" dirty="0" smtClean="0"/>
            <a:t>Herramientas</a:t>
          </a:r>
          <a:endParaRPr lang="en-US" dirty="0"/>
        </a:p>
      </dgm:t>
    </dgm:pt>
    <dgm:pt modelId="{B5219482-EED2-4507-9A45-B9467756899B}" type="parTrans" cxnId="{0A9E7CB3-3AF8-4A9F-BF8F-990AE3A49BC2}">
      <dgm:prSet/>
      <dgm:spPr/>
      <dgm:t>
        <a:bodyPr/>
        <a:lstStyle/>
        <a:p>
          <a:endParaRPr lang="en-US"/>
        </a:p>
      </dgm:t>
    </dgm:pt>
    <dgm:pt modelId="{F47C3795-5D9C-4150-99B6-6CD1EACB4538}" type="sibTrans" cxnId="{0A9E7CB3-3AF8-4A9F-BF8F-990AE3A49BC2}">
      <dgm:prSet/>
      <dgm:spPr/>
      <dgm:t>
        <a:bodyPr/>
        <a:lstStyle/>
        <a:p>
          <a:endParaRPr lang="en-US"/>
        </a:p>
      </dgm:t>
    </dgm:pt>
    <dgm:pt modelId="{523595C5-2782-414E-A389-04A3D615C4DC}">
      <dgm:prSet phldrT="[Text]">
        <dgm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s-AR" dirty="0" err="1" smtClean="0"/>
            <a:t>Engine</a:t>
          </a:r>
          <a:r>
            <a:rPr lang="es-AR" dirty="0" smtClean="0"/>
            <a:t> 3D</a:t>
          </a:r>
          <a:endParaRPr lang="en-US" dirty="0"/>
        </a:p>
      </dgm:t>
    </dgm:pt>
    <dgm:pt modelId="{14D7A23F-5B60-4497-BA44-548D45447B97}" type="parTrans" cxnId="{F935324A-207F-4B96-9529-8CDB0A1AAFE2}">
      <dgm:prSet/>
      <dgm:spPr/>
      <dgm:t>
        <a:bodyPr/>
        <a:lstStyle/>
        <a:p>
          <a:endParaRPr lang="en-US"/>
        </a:p>
      </dgm:t>
    </dgm:pt>
    <dgm:pt modelId="{4D1C5B6E-1916-4375-8F2B-7D1E32FE6AC6}" type="sibTrans" cxnId="{F935324A-207F-4B96-9529-8CDB0A1AAFE2}">
      <dgm:prSet/>
      <dgm:spPr/>
      <dgm:t>
        <a:bodyPr/>
        <a:lstStyle/>
        <a:p>
          <a:endParaRPr lang="en-US"/>
        </a:p>
      </dgm:t>
    </dgm:pt>
    <dgm:pt modelId="{567BEAFC-1118-435C-9398-0514F53BDE86}">
      <dgm:prSet phldrT="[Text]">
        <dgm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s-AR" dirty="0" err="1" smtClean="0"/>
            <a:t>APIs</a:t>
          </a:r>
          <a:r>
            <a:rPr lang="es-AR" dirty="0" smtClean="0"/>
            <a:t>. Hardware</a:t>
          </a:r>
          <a:endParaRPr lang="en-US" dirty="0"/>
        </a:p>
      </dgm:t>
    </dgm:pt>
    <dgm:pt modelId="{E800BF69-97CE-4C39-8D51-2EBFCC09C29A}" type="parTrans" cxnId="{1939E0F9-5D7B-420D-A668-B56AD797096E}">
      <dgm:prSet/>
      <dgm:spPr/>
      <dgm:t>
        <a:bodyPr/>
        <a:lstStyle/>
        <a:p>
          <a:endParaRPr lang="en-US"/>
        </a:p>
      </dgm:t>
    </dgm:pt>
    <dgm:pt modelId="{5DB059C2-6F7A-412F-A2F9-2C8F6E8030C3}" type="sibTrans" cxnId="{1939E0F9-5D7B-420D-A668-B56AD797096E}">
      <dgm:prSet/>
      <dgm:spPr/>
      <dgm:t>
        <a:bodyPr/>
        <a:lstStyle/>
        <a:p>
          <a:endParaRPr lang="en-US"/>
        </a:p>
      </dgm:t>
    </dgm:pt>
    <dgm:pt modelId="{0C8DE981-BD37-4D8D-B271-7F75842F124A}" type="pres">
      <dgm:prSet presAssocID="{0EC224FC-D0BC-4B86-BF62-1232D68DA20D}" presName="Name0" presStyleCnt="0">
        <dgm:presLayoutVars>
          <dgm:dir/>
          <dgm:animLvl val="lvl"/>
          <dgm:resizeHandles val="exact"/>
        </dgm:presLayoutVars>
      </dgm:prSet>
      <dgm:spPr/>
    </dgm:pt>
    <dgm:pt modelId="{7DA9338B-EAC9-48F1-9A5B-4F823CA13875}" type="pres">
      <dgm:prSet presAssocID="{52E6B661-4EB2-4F72-8F3A-8A40A2521444}" presName="Name8" presStyleCnt="0"/>
      <dgm:spPr/>
    </dgm:pt>
    <dgm:pt modelId="{B1188581-4503-4A87-AE65-401CFD115F28}" type="pres">
      <dgm:prSet presAssocID="{52E6B661-4EB2-4F72-8F3A-8A40A2521444}" presName="level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C0EB36D-FF3E-495F-A512-F4F3F9482F83}" type="pres">
      <dgm:prSet presAssocID="{52E6B661-4EB2-4F72-8F3A-8A40A2521444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52C88C3-1021-4F88-AB21-F1FC603065A5}" type="pres">
      <dgm:prSet presAssocID="{523595C5-2782-414E-A389-04A3D615C4DC}" presName="Name8" presStyleCnt="0"/>
      <dgm:spPr/>
    </dgm:pt>
    <dgm:pt modelId="{6B1F48C1-2F7D-486E-9889-F897D494A346}" type="pres">
      <dgm:prSet presAssocID="{523595C5-2782-414E-A389-04A3D615C4DC}" presName="level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8EC7A34-5C85-4157-80BC-80167BECD2A1}" type="pres">
      <dgm:prSet presAssocID="{523595C5-2782-414E-A389-04A3D615C4DC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0F9A07C-72A1-400C-97B2-0AC4A63D438A}" type="pres">
      <dgm:prSet presAssocID="{567BEAFC-1118-435C-9398-0514F53BDE86}" presName="Name8" presStyleCnt="0"/>
      <dgm:spPr/>
    </dgm:pt>
    <dgm:pt modelId="{CD5826FF-BCAE-4810-8B99-3E1BFBCC3D36}" type="pres">
      <dgm:prSet presAssocID="{567BEAFC-1118-435C-9398-0514F53BDE86}" presName="level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79603ED-3B7E-4C51-AE01-6184DC3E72CB}" type="pres">
      <dgm:prSet presAssocID="{567BEAFC-1118-435C-9398-0514F53BDE86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0492838-27FA-4BDE-A709-6688314E307B}" type="presOf" srcId="{52E6B661-4EB2-4F72-8F3A-8A40A2521444}" destId="{B1188581-4503-4A87-AE65-401CFD115F28}" srcOrd="0" destOrd="0" presId="urn:microsoft.com/office/officeart/2005/8/layout/pyramid1"/>
    <dgm:cxn modelId="{60FBE3E0-2BA8-4609-A054-6C4D50CC3BDF}" type="presOf" srcId="{0EC224FC-D0BC-4B86-BF62-1232D68DA20D}" destId="{0C8DE981-BD37-4D8D-B271-7F75842F124A}" srcOrd="0" destOrd="0" presId="urn:microsoft.com/office/officeart/2005/8/layout/pyramid1"/>
    <dgm:cxn modelId="{FC63E769-9361-43A4-8BDE-1444A3E57DE2}" type="presOf" srcId="{523595C5-2782-414E-A389-04A3D615C4DC}" destId="{6B1F48C1-2F7D-486E-9889-F897D494A346}" srcOrd="0" destOrd="0" presId="urn:microsoft.com/office/officeart/2005/8/layout/pyramid1"/>
    <dgm:cxn modelId="{0A9E7CB3-3AF8-4A9F-BF8F-990AE3A49BC2}" srcId="{0EC224FC-D0BC-4B86-BF62-1232D68DA20D}" destId="{52E6B661-4EB2-4F72-8F3A-8A40A2521444}" srcOrd="0" destOrd="0" parTransId="{B5219482-EED2-4507-9A45-B9467756899B}" sibTransId="{F47C3795-5D9C-4150-99B6-6CD1EACB4538}"/>
    <dgm:cxn modelId="{065C8D1C-C90C-4BC6-AB70-B998574D2B89}" type="presOf" srcId="{52E6B661-4EB2-4F72-8F3A-8A40A2521444}" destId="{9C0EB36D-FF3E-495F-A512-F4F3F9482F83}" srcOrd="1" destOrd="0" presId="urn:microsoft.com/office/officeart/2005/8/layout/pyramid1"/>
    <dgm:cxn modelId="{1939E0F9-5D7B-420D-A668-B56AD797096E}" srcId="{0EC224FC-D0BC-4B86-BF62-1232D68DA20D}" destId="{567BEAFC-1118-435C-9398-0514F53BDE86}" srcOrd="2" destOrd="0" parTransId="{E800BF69-97CE-4C39-8D51-2EBFCC09C29A}" sibTransId="{5DB059C2-6F7A-412F-A2F9-2C8F6E8030C3}"/>
    <dgm:cxn modelId="{F935324A-207F-4B96-9529-8CDB0A1AAFE2}" srcId="{0EC224FC-D0BC-4B86-BF62-1232D68DA20D}" destId="{523595C5-2782-414E-A389-04A3D615C4DC}" srcOrd="1" destOrd="0" parTransId="{14D7A23F-5B60-4497-BA44-548D45447B97}" sibTransId="{4D1C5B6E-1916-4375-8F2B-7D1E32FE6AC6}"/>
    <dgm:cxn modelId="{A378B6F7-699C-4AA5-8880-DCE5EB9BBFA6}" type="presOf" srcId="{523595C5-2782-414E-A389-04A3D615C4DC}" destId="{B8EC7A34-5C85-4157-80BC-80167BECD2A1}" srcOrd="1" destOrd="0" presId="urn:microsoft.com/office/officeart/2005/8/layout/pyramid1"/>
    <dgm:cxn modelId="{EC403C9F-8BA0-4DDE-BA7C-0F203E85006D}" type="presOf" srcId="{567BEAFC-1118-435C-9398-0514F53BDE86}" destId="{CD5826FF-BCAE-4810-8B99-3E1BFBCC3D36}" srcOrd="0" destOrd="0" presId="urn:microsoft.com/office/officeart/2005/8/layout/pyramid1"/>
    <dgm:cxn modelId="{A6B32D48-E26A-4DBA-84A3-8553CB3A9465}" type="presOf" srcId="{567BEAFC-1118-435C-9398-0514F53BDE86}" destId="{679603ED-3B7E-4C51-AE01-6184DC3E72CB}" srcOrd="1" destOrd="0" presId="urn:microsoft.com/office/officeart/2005/8/layout/pyramid1"/>
    <dgm:cxn modelId="{E41BE857-FFFD-4B66-900E-B7A5B041D93A}" type="presParOf" srcId="{0C8DE981-BD37-4D8D-B271-7F75842F124A}" destId="{7DA9338B-EAC9-48F1-9A5B-4F823CA13875}" srcOrd="0" destOrd="0" presId="urn:microsoft.com/office/officeart/2005/8/layout/pyramid1"/>
    <dgm:cxn modelId="{BF0CBEB3-9C78-4F2A-BA6E-1B566A722BC6}" type="presParOf" srcId="{7DA9338B-EAC9-48F1-9A5B-4F823CA13875}" destId="{B1188581-4503-4A87-AE65-401CFD115F28}" srcOrd="0" destOrd="0" presId="urn:microsoft.com/office/officeart/2005/8/layout/pyramid1"/>
    <dgm:cxn modelId="{656F832D-9CC6-4A56-8A96-799D2F192A06}" type="presParOf" srcId="{7DA9338B-EAC9-48F1-9A5B-4F823CA13875}" destId="{9C0EB36D-FF3E-495F-A512-F4F3F9482F83}" srcOrd="1" destOrd="0" presId="urn:microsoft.com/office/officeart/2005/8/layout/pyramid1"/>
    <dgm:cxn modelId="{B9271AC3-60F7-46F4-ACF0-5CCAC1D1B0F3}" type="presParOf" srcId="{0C8DE981-BD37-4D8D-B271-7F75842F124A}" destId="{E52C88C3-1021-4F88-AB21-F1FC603065A5}" srcOrd="1" destOrd="0" presId="urn:microsoft.com/office/officeart/2005/8/layout/pyramid1"/>
    <dgm:cxn modelId="{008D0CBE-E76C-47EA-9E33-6585F2644A39}" type="presParOf" srcId="{E52C88C3-1021-4F88-AB21-F1FC603065A5}" destId="{6B1F48C1-2F7D-486E-9889-F897D494A346}" srcOrd="0" destOrd="0" presId="urn:microsoft.com/office/officeart/2005/8/layout/pyramid1"/>
    <dgm:cxn modelId="{CE4A7898-0B95-42E1-AB6B-B8D3A28E8AEC}" type="presParOf" srcId="{E52C88C3-1021-4F88-AB21-F1FC603065A5}" destId="{B8EC7A34-5C85-4157-80BC-80167BECD2A1}" srcOrd="1" destOrd="0" presId="urn:microsoft.com/office/officeart/2005/8/layout/pyramid1"/>
    <dgm:cxn modelId="{824060C4-516A-49E1-AA67-611BF1D2DCCC}" type="presParOf" srcId="{0C8DE981-BD37-4D8D-B271-7F75842F124A}" destId="{50F9A07C-72A1-400C-97B2-0AC4A63D438A}" srcOrd="2" destOrd="0" presId="urn:microsoft.com/office/officeart/2005/8/layout/pyramid1"/>
    <dgm:cxn modelId="{F37CE48E-E930-4547-A834-47F94C47D7F6}" type="presParOf" srcId="{50F9A07C-72A1-400C-97B2-0AC4A63D438A}" destId="{CD5826FF-BCAE-4810-8B99-3E1BFBCC3D36}" srcOrd="0" destOrd="0" presId="urn:microsoft.com/office/officeart/2005/8/layout/pyramid1"/>
    <dgm:cxn modelId="{3FF7C2E7-CA80-4244-901E-46F8C3B6A65A}" type="presParOf" srcId="{50F9A07C-72A1-400C-97B2-0AC4A63D438A}" destId="{679603ED-3B7E-4C51-AE01-6184DC3E72CB}" srcOrd="1" destOrd="0" presId="urn:microsoft.com/office/officeart/2005/8/layout/pyramid1"/>
  </dgm:cxnLst>
  <dgm:bg/>
  <dgm:whole/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D742C47-F3D5-4819-AFDC-FE979711805A}" type="doc">
      <dgm:prSet loTypeId="urn:microsoft.com/office/officeart/2005/8/layout/balance1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DCE41A9-3DAE-45BC-9B29-93F6A5ED48AB}">
      <dgm:prSet>
        <dgm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lang="es-AR" dirty="0" smtClean="0"/>
            <a:t>Tiempo real</a:t>
          </a:r>
          <a:endParaRPr lang="en-US" dirty="0"/>
        </a:p>
      </dgm:t>
    </dgm:pt>
    <dgm:pt modelId="{36B33F66-2D60-4A90-B89F-F51215904238}" type="parTrans" cxnId="{1460CB48-6C36-4BC1-B90B-B74A670E92E0}">
      <dgm:prSet/>
      <dgm:spPr/>
      <dgm:t>
        <a:bodyPr/>
        <a:lstStyle/>
        <a:p>
          <a:endParaRPr lang="en-US"/>
        </a:p>
      </dgm:t>
    </dgm:pt>
    <dgm:pt modelId="{AE0D17B0-3FDD-4A65-BBFD-232361027C27}" type="sibTrans" cxnId="{1460CB48-6C36-4BC1-B90B-B74A670E92E0}">
      <dgm:prSet/>
      <dgm:spPr/>
      <dgm:t>
        <a:bodyPr/>
        <a:lstStyle/>
        <a:p>
          <a:endParaRPr lang="en-US"/>
        </a:p>
      </dgm:t>
    </dgm:pt>
    <dgm:pt modelId="{A43EB132-5421-4C75-9EFF-3F61267F89D2}">
      <dgm:prSet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lang="es-AR" dirty="0" smtClean="0"/>
            <a:t>Precisión</a:t>
          </a:r>
          <a:endParaRPr lang="en-US" dirty="0" smtClean="0"/>
        </a:p>
      </dgm:t>
    </dgm:pt>
    <dgm:pt modelId="{A836B9EB-3E62-4CDB-87F4-638ABF6B3024}" type="parTrans" cxnId="{233E20E1-C815-4E62-99F5-A19D16F7671A}">
      <dgm:prSet/>
      <dgm:spPr/>
      <dgm:t>
        <a:bodyPr/>
        <a:lstStyle/>
        <a:p>
          <a:endParaRPr lang="en-US"/>
        </a:p>
      </dgm:t>
    </dgm:pt>
    <dgm:pt modelId="{B1092DBA-A1EB-4448-BEDF-80E9C57705FD}" type="sibTrans" cxnId="{233E20E1-C815-4E62-99F5-A19D16F7671A}">
      <dgm:prSet/>
      <dgm:spPr/>
      <dgm:t>
        <a:bodyPr/>
        <a:lstStyle/>
        <a:p>
          <a:endParaRPr lang="en-US"/>
        </a:p>
      </dgm:t>
    </dgm:pt>
    <dgm:pt modelId="{94463F16-EE69-43A9-9DD7-96CA10594E4E}">
      <dgm:prSet custT="1">
        <dgm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lang="es-AR" sz="2000" dirty="0" smtClean="0"/>
            <a:t>Realismo</a:t>
          </a:r>
          <a:endParaRPr lang="en-US" sz="2000" dirty="0"/>
        </a:p>
      </dgm:t>
    </dgm:pt>
    <dgm:pt modelId="{161E6AA8-C34F-4640-834C-63BA11FA0BDE}" type="parTrans" cxnId="{BD178A96-8B7A-486F-BAB1-DBABF6707C45}">
      <dgm:prSet/>
      <dgm:spPr/>
      <dgm:t>
        <a:bodyPr/>
        <a:lstStyle/>
        <a:p>
          <a:endParaRPr lang="en-US"/>
        </a:p>
      </dgm:t>
    </dgm:pt>
    <dgm:pt modelId="{9A60CDEB-6E4C-47C0-B541-EBB3744A421E}" type="sibTrans" cxnId="{BD178A96-8B7A-486F-BAB1-DBABF6707C45}">
      <dgm:prSet/>
      <dgm:spPr/>
      <dgm:t>
        <a:bodyPr/>
        <a:lstStyle/>
        <a:p>
          <a:endParaRPr lang="en-US"/>
        </a:p>
      </dgm:t>
    </dgm:pt>
    <dgm:pt modelId="{D5DA202D-93FA-4984-8DDE-4021A1C111BB}" type="pres">
      <dgm:prSet presAssocID="{8D742C47-F3D5-4819-AFDC-FE979711805A}" presName="outerComposite" presStyleCnt="0">
        <dgm:presLayoutVars>
          <dgm:chMax val="2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3D6E391-2A6E-4F2D-8DE6-5A8A7F4741B3}" type="pres">
      <dgm:prSet presAssocID="{8D742C47-F3D5-4819-AFDC-FE979711805A}" presName="dummyMaxCanvas" presStyleCnt="0"/>
      <dgm:spPr/>
    </dgm:pt>
    <dgm:pt modelId="{9414A09F-DB1F-4C79-AD62-E86786A7C045}" type="pres">
      <dgm:prSet presAssocID="{8D742C47-F3D5-4819-AFDC-FE979711805A}" presName="parentComposite" presStyleCnt="0"/>
      <dgm:spPr/>
    </dgm:pt>
    <dgm:pt modelId="{F8BBEF6A-F770-4512-9189-88930AA66843}" type="pres">
      <dgm:prSet presAssocID="{8D742C47-F3D5-4819-AFDC-FE979711805A}" presName="parent1" presStyleLbl="alignAccFollowNode1" presStyleIdx="0" presStyleCnt="4" custAng="226202" custLinFactY="100000" custLinFactNeighborX="1677" custLinFactNeighborY="164151">
        <dgm:presLayoutVars>
          <dgm:chMax val="4"/>
        </dgm:presLayoutVars>
      </dgm:prSet>
      <dgm:spPr/>
      <dgm:t>
        <a:bodyPr/>
        <a:lstStyle/>
        <a:p>
          <a:endParaRPr lang="en-US"/>
        </a:p>
      </dgm:t>
    </dgm:pt>
    <dgm:pt modelId="{E1CA1781-F4B6-4C2F-A2A2-F3D8EBB6B831}" type="pres">
      <dgm:prSet presAssocID="{8D742C47-F3D5-4819-AFDC-FE979711805A}" presName="parent2" presStyleLbl="alignAccFollowNode1" presStyleIdx="1" presStyleCnt="4" custAng="212130" custLinFactY="69186" custLinFactNeighborX="8397" custLinFactNeighborY="100000">
        <dgm:presLayoutVars>
          <dgm:chMax val="4"/>
        </dgm:presLayoutVars>
      </dgm:prSet>
      <dgm:spPr/>
      <dgm:t>
        <a:bodyPr/>
        <a:lstStyle/>
        <a:p>
          <a:endParaRPr lang="en-US"/>
        </a:p>
      </dgm:t>
    </dgm:pt>
    <dgm:pt modelId="{EC49D180-C508-4B04-9C89-9E27F129E468}" type="pres">
      <dgm:prSet presAssocID="{8D742C47-F3D5-4819-AFDC-FE979711805A}" presName="childrenComposite" presStyleCnt="0"/>
      <dgm:spPr/>
    </dgm:pt>
    <dgm:pt modelId="{6139914A-9EF9-4A0A-8E39-47702D971329}" type="pres">
      <dgm:prSet presAssocID="{8D742C47-F3D5-4819-AFDC-FE979711805A}" presName="dummyMaxCanvas_ChildArea" presStyleCnt="0"/>
      <dgm:spPr/>
    </dgm:pt>
    <dgm:pt modelId="{E7D445A8-4DD4-4EA5-881E-C6AE8DA0F457}" type="pres">
      <dgm:prSet presAssocID="{8D742C47-F3D5-4819-AFDC-FE979711805A}" presName="fulcrum" presStyleLbl="alignAccFollowNode1" presStyleIdx="2" presStyleCnt="4">
        <dgm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dgm:style>
      </dgm:prSet>
      <dgm:spPr/>
    </dgm:pt>
    <dgm:pt modelId="{A712C0A5-41A1-4D38-AC8E-5B72D197A78F}" type="pres">
      <dgm:prSet presAssocID="{8D742C47-F3D5-4819-AFDC-FE979711805A}" presName="balance_01" presStyleLbl="alignAccFollowNode1" presStyleIdx="3" presStyleCnt="4">
        <dgm:presLayoutVars>
          <dgm:bulletEnabled val="1"/>
        </dgm:presLayoutVars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</dgm:pt>
    <dgm:pt modelId="{8CB7B22A-BEB7-4B35-ADA5-553F3B320668}" type="pres">
      <dgm:prSet presAssocID="{8D742C47-F3D5-4819-AFDC-FE979711805A}" presName="right_01_1" presStyleLbl="node1" presStyleIdx="0" presStyleCnt="1" custScaleX="95814" custScaleY="43468" custLinFactNeighborX="-1132" custLinFactNeighborY="2515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2E7468C-8A7F-4F30-96F2-8F9A6FEA180E}" type="presOf" srcId="{2DCE41A9-3DAE-45BC-9B29-93F6A5ED48AB}" destId="{F8BBEF6A-F770-4512-9189-88930AA66843}" srcOrd="0" destOrd="0" presId="urn:microsoft.com/office/officeart/2005/8/layout/balance1"/>
    <dgm:cxn modelId="{233E20E1-C815-4E62-99F5-A19D16F7671A}" srcId="{8D742C47-F3D5-4819-AFDC-FE979711805A}" destId="{A43EB132-5421-4C75-9EFF-3F61267F89D2}" srcOrd="1" destOrd="0" parTransId="{A836B9EB-3E62-4CDB-87F4-638ABF6B3024}" sibTransId="{B1092DBA-A1EB-4448-BEDF-80E9C57705FD}"/>
    <dgm:cxn modelId="{BD178A96-8B7A-486F-BAB1-DBABF6707C45}" srcId="{A43EB132-5421-4C75-9EFF-3F61267F89D2}" destId="{94463F16-EE69-43A9-9DD7-96CA10594E4E}" srcOrd="0" destOrd="0" parTransId="{161E6AA8-C34F-4640-834C-63BA11FA0BDE}" sibTransId="{9A60CDEB-6E4C-47C0-B541-EBB3744A421E}"/>
    <dgm:cxn modelId="{7E1EE1F3-C08A-4516-AB5D-0F2D8338CF9B}" type="presOf" srcId="{8D742C47-F3D5-4819-AFDC-FE979711805A}" destId="{D5DA202D-93FA-4984-8DDE-4021A1C111BB}" srcOrd="0" destOrd="0" presId="urn:microsoft.com/office/officeart/2005/8/layout/balance1"/>
    <dgm:cxn modelId="{1460CB48-6C36-4BC1-B90B-B74A670E92E0}" srcId="{8D742C47-F3D5-4819-AFDC-FE979711805A}" destId="{2DCE41A9-3DAE-45BC-9B29-93F6A5ED48AB}" srcOrd="0" destOrd="0" parTransId="{36B33F66-2D60-4A90-B89F-F51215904238}" sibTransId="{AE0D17B0-3FDD-4A65-BBFD-232361027C27}"/>
    <dgm:cxn modelId="{02D6B056-F9B7-46B2-800A-298D7023FFE8}" type="presOf" srcId="{94463F16-EE69-43A9-9DD7-96CA10594E4E}" destId="{8CB7B22A-BEB7-4B35-ADA5-553F3B320668}" srcOrd="0" destOrd="0" presId="urn:microsoft.com/office/officeart/2005/8/layout/balance1"/>
    <dgm:cxn modelId="{8AF999AE-8BA6-47D1-806F-443472B98F85}" type="presOf" srcId="{A43EB132-5421-4C75-9EFF-3F61267F89D2}" destId="{E1CA1781-F4B6-4C2F-A2A2-F3D8EBB6B831}" srcOrd="0" destOrd="0" presId="urn:microsoft.com/office/officeart/2005/8/layout/balance1"/>
    <dgm:cxn modelId="{FD3E7303-F45F-4791-8BE2-FA24F4F8F9FA}" type="presParOf" srcId="{D5DA202D-93FA-4984-8DDE-4021A1C111BB}" destId="{23D6E391-2A6E-4F2D-8DE6-5A8A7F4741B3}" srcOrd="0" destOrd="0" presId="urn:microsoft.com/office/officeart/2005/8/layout/balance1"/>
    <dgm:cxn modelId="{55A23902-75F5-433C-86A1-88D2B4D68F26}" type="presParOf" srcId="{D5DA202D-93FA-4984-8DDE-4021A1C111BB}" destId="{9414A09F-DB1F-4C79-AD62-E86786A7C045}" srcOrd="1" destOrd="0" presId="urn:microsoft.com/office/officeart/2005/8/layout/balance1"/>
    <dgm:cxn modelId="{1D14A16A-69BB-4213-8BCB-F19FBB71A95A}" type="presParOf" srcId="{9414A09F-DB1F-4C79-AD62-E86786A7C045}" destId="{F8BBEF6A-F770-4512-9189-88930AA66843}" srcOrd="0" destOrd="0" presId="urn:microsoft.com/office/officeart/2005/8/layout/balance1"/>
    <dgm:cxn modelId="{3B8B1DAC-5394-4095-943C-3CC6E37571F6}" type="presParOf" srcId="{9414A09F-DB1F-4C79-AD62-E86786A7C045}" destId="{E1CA1781-F4B6-4C2F-A2A2-F3D8EBB6B831}" srcOrd="1" destOrd="0" presId="urn:microsoft.com/office/officeart/2005/8/layout/balance1"/>
    <dgm:cxn modelId="{203F53E0-B293-4213-AB2D-6B60814CF9FF}" type="presParOf" srcId="{D5DA202D-93FA-4984-8DDE-4021A1C111BB}" destId="{EC49D180-C508-4B04-9C89-9E27F129E468}" srcOrd="2" destOrd="0" presId="urn:microsoft.com/office/officeart/2005/8/layout/balance1"/>
    <dgm:cxn modelId="{7B8D0D08-C027-42D8-812E-5F5C1AA678C4}" type="presParOf" srcId="{EC49D180-C508-4B04-9C89-9E27F129E468}" destId="{6139914A-9EF9-4A0A-8E39-47702D971329}" srcOrd="0" destOrd="0" presId="urn:microsoft.com/office/officeart/2005/8/layout/balance1"/>
    <dgm:cxn modelId="{1AAF9F45-E4EB-4710-AC1D-E3478AE6D644}" type="presParOf" srcId="{EC49D180-C508-4B04-9C89-9E27F129E468}" destId="{E7D445A8-4DD4-4EA5-881E-C6AE8DA0F457}" srcOrd="1" destOrd="0" presId="urn:microsoft.com/office/officeart/2005/8/layout/balance1"/>
    <dgm:cxn modelId="{263F3D10-57A9-4600-A9F6-846804B20368}" type="presParOf" srcId="{EC49D180-C508-4B04-9C89-9E27F129E468}" destId="{A712C0A5-41A1-4D38-AC8E-5B72D197A78F}" srcOrd="2" destOrd="0" presId="urn:microsoft.com/office/officeart/2005/8/layout/balance1"/>
    <dgm:cxn modelId="{DBC24696-EBFF-4B5C-8366-BCD39F5D6BE9}" type="presParOf" srcId="{EC49D180-C508-4B04-9C89-9E27F129E468}" destId="{8CB7B22A-BEB7-4B35-ADA5-553F3B320668}" srcOrd="3" destOrd="0" presId="urn:microsoft.com/office/officeart/2005/8/layout/balance1"/>
  </dgm:cxnLst>
  <dgm:bg/>
  <dgm:whole/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2860D89-AD51-4536-83BD-7EAB0248082B}" type="doc">
      <dgm:prSet loTypeId="urn:microsoft.com/office/officeart/2005/8/layout/default" loCatId="list" qsTypeId="urn:microsoft.com/office/officeart/2005/8/quickstyle/3d6" qsCatId="3D" csTypeId="urn:microsoft.com/office/officeart/2005/8/colors/colorful1" csCatId="colorful" phldr="1"/>
      <dgm:spPr>
        <a:scene3d>
          <a:camera prst="perspectiveRelaxedModerately" zoom="92000">
            <a:rot lat="20430822" lon="0" rev="0"/>
          </a:camera>
          <a:lightRig rig="balanced" dir="t">
            <a:rot lat="0" lon="0" rev="12700000"/>
          </a:lightRig>
        </a:scene3d>
      </dgm:spPr>
      <dgm:t>
        <a:bodyPr/>
        <a:lstStyle/>
        <a:p>
          <a:endParaRPr lang="en-US"/>
        </a:p>
      </dgm:t>
    </dgm:pt>
    <dgm:pt modelId="{6A28123D-F076-45FC-8EF9-AD4E245E4B54}">
      <dgm:prSet phldrT="[Text]"/>
      <dgm:spPr/>
      <dgm:t>
        <a:bodyPr/>
        <a:lstStyle/>
        <a:p>
          <a:r>
            <a:rPr lang="es-AR" dirty="0" err="1" smtClean="0"/>
            <a:t>Renderer</a:t>
          </a:r>
          <a:endParaRPr lang="en-US" dirty="0"/>
        </a:p>
      </dgm:t>
    </dgm:pt>
    <dgm:pt modelId="{B59CD595-8AE3-4CAE-87BA-2D9B911B955A}" type="parTrans" cxnId="{FA1F6A35-CBC1-4A8C-96F7-EE072091F16E}">
      <dgm:prSet/>
      <dgm:spPr/>
      <dgm:t>
        <a:bodyPr/>
        <a:lstStyle/>
        <a:p>
          <a:endParaRPr lang="en-US"/>
        </a:p>
      </dgm:t>
    </dgm:pt>
    <dgm:pt modelId="{A443FD21-2793-4300-978A-B1B8C49B3B74}" type="sibTrans" cxnId="{FA1F6A35-CBC1-4A8C-96F7-EE072091F16E}">
      <dgm:prSet/>
      <dgm:spPr/>
      <dgm:t>
        <a:bodyPr/>
        <a:lstStyle/>
        <a:p>
          <a:endParaRPr lang="en-US"/>
        </a:p>
      </dgm:t>
    </dgm:pt>
    <dgm:pt modelId="{9236BF79-8DC1-4A4A-9ED2-B0B16784978D}">
      <dgm:prSet phldrT="[Text]"/>
      <dgm:spPr/>
      <dgm:t>
        <a:bodyPr/>
        <a:lstStyle/>
        <a:p>
          <a:r>
            <a:rPr lang="es-AR" dirty="0" smtClean="0"/>
            <a:t>Física</a:t>
          </a:r>
          <a:endParaRPr lang="en-US" dirty="0"/>
        </a:p>
      </dgm:t>
    </dgm:pt>
    <dgm:pt modelId="{8B50562E-A852-4200-939B-72F4C47E7E3D}" type="parTrans" cxnId="{975C16D8-F8E7-423B-B4EE-25C5E2380A3C}">
      <dgm:prSet/>
      <dgm:spPr/>
      <dgm:t>
        <a:bodyPr/>
        <a:lstStyle/>
        <a:p>
          <a:endParaRPr lang="en-US"/>
        </a:p>
      </dgm:t>
    </dgm:pt>
    <dgm:pt modelId="{D942ECAF-7D96-47BD-B296-538DD8A1EC33}" type="sibTrans" cxnId="{975C16D8-F8E7-423B-B4EE-25C5E2380A3C}">
      <dgm:prSet/>
      <dgm:spPr/>
      <dgm:t>
        <a:bodyPr/>
        <a:lstStyle/>
        <a:p>
          <a:endParaRPr lang="en-US"/>
        </a:p>
      </dgm:t>
    </dgm:pt>
    <dgm:pt modelId="{9696416D-E04C-49B1-BF39-72877F1F662E}">
      <dgm:prSet phldrT="[Text]"/>
      <dgm:spPr/>
      <dgm:t>
        <a:bodyPr/>
        <a:lstStyle/>
        <a:p>
          <a:r>
            <a:rPr lang="es-AR" dirty="0" smtClean="0"/>
            <a:t>Audio/Video</a:t>
          </a:r>
          <a:endParaRPr lang="en-US" dirty="0"/>
        </a:p>
      </dgm:t>
    </dgm:pt>
    <dgm:pt modelId="{6C8744B7-4288-4725-B52A-FBD69D8F85C9}" type="parTrans" cxnId="{53F07B30-0386-464B-A470-9BB9BCBCE594}">
      <dgm:prSet/>
      <dgm:spPr/>
      <dgm:t>
        <a:bodyPr/>
        <a:lstStyle/>
        <a:p>
          <a:endParaRPr lang="en-US"/>
        </a:p>
      </dgm:t>
    </dgm:pt>
    <dgm:pt modelId="{5DDBFAA3-47C7-45ED-BE6A-727CE7F46E8C}" type="sibTrans" cxnId="{53F07B30-0386-464B-A470-9BB9BCBCE594}">
      <dgm:prSet/>
      <dgm:spPr/>
      <dgm:t>
        <a:bodyPr/>
        <a:lstStyle/>
        <a:p>
          <a:endParaRPr lang="en-US"/>
        </a:p>
      </dgm:t>
    </dgm:pt>
    <dgm:pt modelId="{1CA16860-55E6-4B2F-9F4B-6F268912247F}">
      <dgm:prSet phldrT="[Text]"/>
      <dgm:spPr/>
      <dgm:t>
        <a:bodyPr/>
        <a:lstStyle/>
        <a:p>
          <a:r>
            <a:rPr lang="es-AR" dirty="0" smtClean="0"/>
            <a:t>Scripting</a:t>
          </a:r>
          <a:endParaRPr lang="en-US" dirty="0"/>
        </a:p>
      </dgm:t>
    </dgm:pt>
    <dgm:pt modelId="{15A39D41-D740-463E-AE25-7ABE88D7122A}" type="parTrans" cxnId="{9A7D6890-CC6C-4151-9AE6-472C70505899}">
      <dgm:prSet/>
      <dgm:spPr/>
      <dgm:t>
        <a:bodyPr/>
        <a:lstStyle/>
        <a:p>
          <a:endParaRPr lang="en-US"/>
        </a:p>
      </dgm:t>
    </dgm:pt>
    <dgm:pt modelId="{34D84244-141C-40C3-8C38-CDF6FDC22E03}" type="sibTrans" cxnId="{9A7D6890-CC6C-4151-9AE6-472C70505899}">
      <dgm:prSet/>
      <dgm:spPr/>
      <dgm:t>
        <a:bodyPr/>
        <a:lstStyle/>
        <a:p>
          <a:endParaRPr lang="en-US"/>
        </a:p>
      </dgm:t>
    </dgm:pt>
    <dgm:pt modelId="{9D397E28-6CB5-48BB-AAFC-7867B07B35AC}">
      <dgm:prSet phldrT="[Text]"/>
      <dgm:spPr/>
      <dgm:t>
        <a:bodyPr/>
        <a:lstStyle/>
        <a:p>
          <a:r>
            <a:rPr lang="es-AR" dirty="0" smtClean="0"/>
            <a:t>Inteligencia artificial</a:t>
          </a:r>
          <a:endParaRPr lang="en-US" dirty="0"/>
        </a:p>
      </dgm:t>
    </dgm:pt>
    <dgm:pt modelId="{727C6CF0-7462-4C30-83A5-79B9542EFA3E}" type="parTrans" cxnId="{408F2E45-D6F3-4693-9B97-D6EBEA76617E}">
      <dgm:prSet/>
      <dgm:spPr/>
      <dgm:t>
        <a:bodyPr/>
        <a:lstStyle/>
        <a:p>
          <a:endParaRPr lang="en-US"/>
        </a:p>
      </dgm:t>
    </dgm:pt>
    <dgm:pt modelId="{E8BBA1ED-DA18-4E4B-8809-46E412185999}" type="sibTrans" cxnId="{408F2E45-D6F3-4693-9B97-D6EBEA76617E}">
      <dgm:prSet/>
      <dgm:spPr/>
      <dgm:t>
        <a:bodyPr/>
        <a:lstStyle/>
        <a:p>
          <a:endParaRPr lang="en-US"/>
        </a:p>
      </dgm:t>
    </dgm:pt>
    <dgm:pt modelId="{8735761E-3AC0-419E-84C6-5608933E5B0C}">
      <dgm:prSet phldrT="[Text]"/>
      <dgm:spPr/>
      <dgm:t>
        <a:bodyPr/>
        <a:lstStyle/>
        <a:p>
          <a:r>
            <a:rPr lang="es-AR" dirty="0" smtClean="0"/>
            <a:t>Redes</a:t>
          </a:r>
          <a:endParaRPr lang="en-US" dirty="0"/>
        </a:p>
      </dgm:t>
    </dgm:pt>
    <dgm:pt modelId="{DE5665DF-B03A-4969-AF5C-BA8347223140}" type="parTrans" cxnId="{BB5ADAB2-9330-4817-ACBF-AF9EC32DFA11}">
      <dgm:prSet/>
      <dgm:spPr/>
      <dgm:t>
        <a:bodyPr/>
        <a:lstStyle/>
        <a:p>
          <a:endParaRPr lang="en-US"/>
        </a:p>
      </dgm:t>
    </dgm:pt>
    <dgm:pt modelId="{65A0A6BE-09FC-415B-AC31-10F7C6462F1F}" type="sibTrans" cxnId="{BB5ADAB2-9330-4817-ACBF-AF9EC32DFA11}">
      <dgm:prSet/>
      <dgm:spPr/>
      <dgm:t>
        <a:bodyPr/>
        <a:lstStyle/>
        <a:p>
          <a:endParaRPr lang="en-US"/>
        </a:p>
      </dgm:t>
    </dgm:pt>
    <dgm:pt modelId="{B33D9E6D-0E17-4576-8396-B5E1DDE993C0}" type="pres">
      <dgm:prSet presAssocID="{32860D89-AD51-4536-83BD-7EAB0248082B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AA2AB91-6D0A-4CFD-9229-27D1E6F6B810}" type="pres">
      <dgm:prSet presAssocID="{6A28123D-F076-45FC-8EF9-AD4E245E4B54}" presName="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C8547DA-6D3F-4FE6-81F4-75C99D13DD2C}" type="pres">
      <dgm:prSet presAssocID="{A443FD21-2793-4300-978A-B1B8C49B3B74}" presName="sibTrans" presStyleCnt="0"/>
      <dgm:spPr/>
    </dgm:pt>
    <dgm:pt modelId="{1C726177-0404-4508-A82D-E110DB280029}" type="pres">
      <dgm:prSet presAssocID="{9236BF79-8DC1-4A4A-9ED2-B0B16784978D}" presName="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E966438-A40F-4DFE-9003-4251B571FD1D}" type="pres">
      <dgm:prSet presAssocID="{D942ECAF-7D96-47BD-B296-538DD8A1EC33}" presName="sibTrans" presStyleCnt="0"/>
      <dgm:spPr/>
    </dgm:pt>
    <dgm:pt modelId="{314F3665-90B2-42BF-B517-D3DEFFEE21DE}" type="pres">
      <dgm:prSet presAssocID="{9696416D-E04C-49B1-BF39-72877F1F662E}" presName="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CEC924A-37AC-4123-A23C-5A7F7E05F894}" type="pres">
      <dgm:prSet presAssocID="{5DDBFAA3-47C7-45ED-BE6A-727CE7F46E8C}" presName="sibTrans" presStyleCnt="0"/>
      <dgm:spPr/>
    </dgm:pt>
    <dgm:pt modelId="{619C8319-AD01-4A42-A228-DB0D44F9A762}" type="pres">
      <dgm:prSet presAssocID="{1CA16860-55E6-4B2F-9F4B-6F268912247F}" presName="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FDFF3FC-ECD8-452A-A1AB-CE8291A379B0}" type="pres">
      <dgm:prSet presAssocID="{34D84244-141C-40C3-8C38-CDF6FDC22E03}" presName="sibTrans" presStyleCnt="0"/>
      <dgm:spPr/>
    </dgm:pt>
    <dgm:pt modelId="{3D4EF7D1-C62F-46C1-AEE6-6F174EB3C93A}" type="pres">
      <dgm:prSet presAssocID="{9D397E28-6CB5-48BB-AAFC-7867B07B35AC}" presName="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60C5DD6-BF3B-4D8A-BA24-E9452C4CA456}" type="pres">
      <dgm:prSet presAssocID="{E8BBA1ED-DA18-4E4B-8809-46E412185999}" presName="sibTrans" presStyleCnt="0"/>
      <dgm:spPr/>
    </dgm:pt>
    <dgm:pt modelId="{89129C52-8567-4C0E-95F8-265851ABB579}" type="pres">
      <dgm:prSet presAssocID="{8735761E-3AC0-419E-84C6-5608933E5B0C}" presName="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08F2E45-D6F3-4693-9B97-D6EBEA76617E}" srcId="{32860D89-AD51-4536-83BD-7EAB0248082B}" destId="{9D397E28-6CB5-48BB-AAFC-7867B07B35AC}" srcOrd="4" destOrd="0" parTransId="{727C6CF0-7462-4C30-83A5-79B9542EFA3E}" sibTransId="{E8BBA1ED-DA18-4E4B-8809-46E412185999}"/>
    <dgm:cxn modelId="{4A6E91BF-A36A-463F-BCFD-3545679A0B04}" type="presOf" srcId="{8735761E-3AC0-419E-84C6-5608933E5B0C}" destId="{89129C52-8567-4C0E-95F8-265851ABB579}" srcOrd="0" destOrd="0" presId="urn:microsoft.com/office/officeart/2005/8/layout/default"/>
    <dgm:cxn modelId="{9BDE1BFB-2460-47C5-BA89-85F060FD0837}" type="presOf" srcId="{9696416D-E04C-49B1-BF39-72877F1F662E}" destId="{314F3665-90B2-42BF-B517-D3DEFFEE21DE}" srcOrd="0" destOrd="0" presId="urn:microsoft.com/office/officeart/2005/8/layout/default"/>
    <dgm:cxn modelId="{6080A617-F2EB-49C5-BB65-C9AA6E93B8EB}" type="presOf" srcId="{1CA16860-55E6-4B2F-9F4B-6F268912247F}" destId="{619C8319-AD01-4A42-A228-DB0D44F9A762}" srcOrd="0" destOrd="0" presId="urn:microsoft.com/office/officeart/2005/8/layout/default"/>
    <dgm:cxn modelId="{17018B43-63F4-43A8-9B90-3657F08F5CEA}" type="presOf" srcId="{9D397E28-6CB5-48BB-AAFC-7867B07B35AC}" destId="{3D4EF7D1-C62F-46C1-AEE6-6F174EB3C93A}" srcOrd="0" destOrd="0" presId="urn:microsoft.com/office/officeart/2005/8/layout/default"/>
    <dgm:cxn modelId="{53F07B30-0386-464B-A470-9BB9BCBCE594}" srcId="{32860D89-AD51-4536-83BD-7EAB0248082B}" destId="{9696416D-E04C-49B1-BF39-72877F1F662E}" srcOrd="2" destOrd="0" parTransId="{6C8744B7-4288-4725-B52A-FBD69D8F85C9}" sibTransId="{5DDBFAA3-47C7-45ED-BE6A-727CE7F46E8C}"/>
    <dgm:cxn modelId="{975C16D8-F8E7-423B-B4EE-25C5E2380A3C}" srcId="{32860D89-AD51-4536-83BD-7EAB0248082B}" destId="{9236BF79-8DC1-4A4A-9ED2-B0B16784978D}" srcOrd="1" destOrd="0" parTransId="{8B50562E-A852-4200-939B-72F4C47E7E3D}" sibTransId="{D942ECAF-7D96-47BD-B296-538DD8A1EC33}"/>
    <dgm:cxn modelId="{9A7D6890-CC6C-4151-9AE6-472C70505899}" srcId="{32860D89-AD51-4536-83BD-7EAB0248082B}" destId="{1CA16860-55E6-4B2F-9F4B-6F268912247F}" srcOrd="3" destOrd="0" parTransId="{15A39D41-D740-463E-AE25-7ABE88D7122A}" sibTransId="{34D84244-141C-40C3-8C38-CDF6FDC22E03}"/>
    <dgm:cxn modelId="{FA1F6A35-CBC1-4A8C-96F7-EE072091F16E}" srcId="{32860D89-AD51-4536-83BD-7EAB0248082B}" destId="{6A28123D-F076-45FC-8EF9-AD4E245E4B54}" srcOrd="0" destOrd="0" parTransId="{B59CD595-8AE3-4CAE-87BA-2D9B911B955A}" sibTransId="{A443FD21-2793-4300-978A-B1B8C49B3B74}"/>
    <dgm:cxn modelId="{9E111725-9D18-490A-A960-EE456114F51B}" type="presOf" srcId="{32860D89-AD51-4536-83BD-7EAB0248082B}" destId="{B33D9E6D-0E17-4576-8396-B5E1DDE993C0}" srcOrd="0" destOrd="0" presId="urn:microsoft.com/office/officeart/2005/8/layout/default"/>
    <dgm:cxn modelId="{07E9357E-4142-4432-ACEB-D1EB6749ED47}" type="presOf" srcId="{9236BF79-8DC1-4A4A-9ED2-B0B16784978D}" destId="{1C726177-0404-4508-A82D-E110DB280029}" srcOrd="0" destOrd="0" presId="urn:microsoft.com/office/officeart/2005/8/layout/default"/>
    <dgm:cxn modelId="{BB5ADAB2-9330-4817-ACBF-AF9EC32DFA11}" srcId="{32860D89-AD51-4536-83BD-7EAB0248082B}" destId="{8735761E-3AC0-419E-84C6-5608933E5B0C}" srcOrd="5" destOrd="0" parTransId="{DE5665DF-B03A-4969-AF5C-BA8347223140}" sibTransId="{65A0A6BE-09FC-415B-AC31-10F7C6462F1F}"/>
    <dgm:cxn modelId="{30078900-5414-4F2A-B57A-E297690FC194}" type="presOf" srcId="{6A28123D-F076-45FC-8EF9-AD4E245E4B54}" destId="{EAA2AB91-6D0A-4CFD-9229-27D1E6F6B810}" srcOrd="0" destOrd="0" presId="urn:microsoft.com/office/officeart/2005/8/layout/default"/>
    <dgm:cxn modelId="{717B5D20-3B6C-4DC2-BA71-1CA9222AA9FD}" type="presParOf" srcId="{B33D9E6D-0E17-4576-8396-B5E1DDE993C0}" destId="{EAA2AB91-6D0A-4CFD-9229-27D1E6F6B810}" srcOrd="0" destOrd="0" presId="urn:microsoft.com/office/officeart/2005/8/layout/default"/>
    <dgm:cxn modelId="{49220425-01B3-4A91-B15A-E65014244496}" type="presParOf" srcId="{B33D9E6D-0E17-4576-8396-B5E1DDE993C0}" destId="{6C8547DA-6D3F-4FE6-81F4-75C99D13DD2C}" srcOrd="1" destOrd="0" presId="urn:microsoft.com/office/officeart/2005/8/layout/default"/>
    <dgm:cxn modelId="{03937560-565E-4E09-8B57-B7B3F8C449A2}" type="presParOf" srcId="{B33D9E6D-0E17-4576-8396-B5E1DDE993C0}" destId="{1C726177-0404-4508-A82D-E110DB280029}" srcOrd="2" destOrd="0" presId="urn:microsoft.com/office/officeart/2005/8/layout/default"/>
    <dgm:cxn modelId="{9A9BE457-B4F8-4734-A209-C60D1F410628}" type="presParOf" srcId="{B33D9E6D-0E17-4576-8396-B5E1DDE993C0}" destId="{2E966438-A40F-4DFE-9003-4251B571FD1D}" srcOrd="3" destOrd="0" presId="urn:microsoft.com/office/officeart/2005/8/layout/default"/>
    <dgm:cxn modelId="{4EE8D937-D316-4005-BC97-ABB7714DCA15}" type="presParOf" srcId="{B33D9E6D-0E17-4576-8396-B5E1DDE993C0}" destId="{314F3665-90B2-42BF-B517-D3DEFFEE21DE}" srcOrd="4" destOrd="0" presId="urn:microsoft.com/office/officeart/2005/8/layout/default"/>
    <dgm:cxn modelId="{E91924D9-ACFB-4CB3-8B20-24C0667CECF7}" type="presParOf" srcId="{B33D9E6D-0E17-4576-8396-B5E1DDE993C0}" destId="{ACEC924A-37AC-4123-A23C-5A7F7E05F894}" srcOrd="5" destOrd="0" presId="urn:microsoft.com/office/officeart/2005/8/layout/default"/>
    <dgm:cxn modelId="{2EA55F76-1BEC-4A26-AF25-51E91FCE9C8F}" type="presParOf" srcId="{B33D9E6D-0E17-4576-8396-B5E1DDE993C0}" destId="{619C8319-AD01-4A42-A228-DB0D44F9A762}" srcOrd="6" destOrd="0" presId="urn:microsoft.com/office/officeart/2005/8/layout/default"/>
    <dgm:cxn modelId="{C24A3ABA-FAB9-4AFA-B0EE-94F0723F4B2A}" type="presParOf" srcId="{B33D9E6D-0E17-4576-8396-B5E1DDE993C0}" destId="{1FDFF3FC-ECD8-452A-A1AB-CE8291A379B0}" srcOrd="7" destOrd="0" presId="urn:microsoft.com/office/officeart/2005/8/layout/default"/>
    <dgm:cxn modelId="{B3D5AA08-B417-4D62-9D69-7FAD0173B6A9}" type="presParOf" srcId="{B33D9E6D-0E17-4576-8396-B5E1DDE993C0}" destId="{3D4EF7D1-C62F-46C1-AEE6-6F174EB3C93A}" srcOrd="8" destOrd="0" presId="urn:microsoft.com/office/officeart/2005/8/layout/default"/>
    <dgm:cxn modelId="{DC5E864A-9AE9-4934-929A-444236439E7F}" type="presParOf" srcId="{B33D9E6D-0E17-4576-8396-B5E1DDE993C0}" destId="{760C5DD6-BF3B-4D8A-BA24-E9452C4CA456}" srcOrd="9" destOrd="0" presId="urn:microsoft.com/office/officeart/2005/8/layout/default"/>
    <dgm:cxn modelId="{784D05BB-BEB1-4D93-8365-E836464A932B}" type="presParOf" srcId="{B33D9E6D-0E17-4576-8396-B5E1DDE993C0}" destId="{89129C52-8567-4C0E-95F8-265851ABB579}" srcOrd="10" destOrd="0" presId="urn:microsoft.com/office/officeart/2005/8/layout/default"/>
  </dgm:cxnLst>
  <dgm:bg/>
  <dgm:whole/>
</dgm:dataModel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balance1">
  <dgm:title val=""/>
  <dgm:desc val=""/>
  <dgm:catLst>
    <dgm:cat type="relationship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25" srcId="2" destId="23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2"/>
        <dgm:pt modelId="21"/>
        <dgm:pt modelId="22"/>
        <dgm:pt modelId="23"/>
      </dgm:ptLst>
      <dgm:cxnLst>
        <dgm:cxn modelId="4" srcId="0" destId="1" srcOrd="0" destOrd="0"/>
        <dgm:cxn modelId="5" srcId="0" destId="2" srcOrd="1" destOrd="0"/>
        <dgm:cxn modelId="15" srcId="1" destId="11" srcOrd="0" destOrd="0"/>
        <dgm:cxn modelId="16" srcId="1" destId="12" srcOrd="0" destOrd="0"/>
        <dgm:cxn modelId="17" srcId="1" destId="13" srcOrd="0" destOrd="0"/>
        <dgm:cxn modelId="25" srcId="2" destId="21" srcOrd="0" destOrd="0"/>
        <dgm:cxn modelId="26" srcId="2" destId="22" srcOrd="0" destOrd="0"/>
        <dgm:cxn modelId="27" srcId="2" destId="23" srcOrd="0" destOrd="0"/>
      </dgm:cxnLst>
      <dgm:bg/>
      <dgm:whole/>
    </dgm:dataModel>
  </dgm:clrData>
  <dgm:layoutNode name="outerComposite">
    <dgm:varLst>
      <dgm:chMax val="2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>
      <dgm:constr type="h" for="ch" forName="parentComposite" refType="h" refFor="ch" refForName="dummyMaxCanvas" op="equ" fact="0.2"/>
      <dgm:constr type="t" for="ch" forName="parentComposite"/>
      <dgm:constr type="h" for="ch" forName="childrenComposite" refType="h" refFor="ch" refForName="dummyMaxCanvas" op="equ" fact="0.8"/>
      <dgm:constr type="t" for="ch" forName="childrenComposite" refType="h" refFor="ch" refForName="dummyMaxCanvas" fact="0.2"/>
    </dgm:constrLst>
    <dgm:ruleLst/>
    <dgm:layoutNode name="dummyMaxCanvas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arentComposite">
      <dgm:alg type="composite"/>
      <dgm:shape xmlns:r="http://schemas.openxmlformats.org/officeDocument/2006/relationships" r:blip="">
        <dgm:adjLst/>
      </dgm:shape>
      <dgm:presOf/>
      <dgm:constrLst>
        <dgm:constr type="w" for="ch" forName="parent1" refType="w" fact="0.36"/>
        <dgm:constr type="ctrX" for="ch" forName="parent1" refType="w" fact="0.24"/>
        <dgm:constr type="w" for="ch" forName="parent2" refType="w" fact="0.36"/>
        <dgm:constr type="ctrX" for="ch" forName="parent2" refType="w" fact="0.76"/>
        <dgm:constr type="primFontSz" for="ch" ptType="node" op="equ"/>
      </dgm:constrLst>
      <dgm:ruleLst/>
      <dgm:layoutNode name="parent1" styleLbl="alignAccFollowNode1">
        <dgm:varLst>
          <dgm:chMax val="4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ch" ptType="node" cnt="1"/>
        <dgm:constrLst>
          <dgm:constr type="primFontSz" val="65"/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parent2" styleLbl="alignAccFollowNode1">
        <dgm:varLst>
          <dgm:chMax val="4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ch" ptType="node" st="2" cnt="1"/>
        <dgm:constrLst>
          <dgm:constr type="primFontSz" val="65"/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</dgm:layoutNode>
    <dgm:layoutNode name="childrenComposite">
      <dgm:alg type="composite"/>
      <dgm:shape xmlns:r="http://schemas.openxmlformats.org/officeDocument/2006/relationships" r:blip="">
        <dgm:adjLst/>
      </dgm:shape>
      <dgm:presOf/>
      <dgm:constrLst>
        <dgm:constr type="primFontSz" for="ch" ptType="node" op="equ" val="65"/>
        <dgm:constr type="w" for="ch" forName="fulcrum" refType="w" fact="0.15"/>
        <dgm:constr type="h" for="ch" forName="fulcrum" refType="w" refFor="ch" refForName="fulcrum"/>
        <dgm:constr type="b" for="ch" forName="fulcrum" refType="h"/>
        <dgm:constr type="ctrX" for="ch" forName="fulcrum" refType="w" fact="0.5"/>
        <dgm:constr type="w" for="ch" forName="balance_00" refType="w" fact="0.9"/>
        <dgm:constr type="h" for="ch" forName="balance_00" refType="h" fact="0.076"/>
        <dgm:constr type="b" for="ch" forName="balance_00" refType="h" fact="0.81"/>
        <dgm:constr type="ctrX" for="ch" forName="balance_00" refType="w" fact="0.5"/>
        <dgm:constr type="w" for="ch" forName="balance_01" refType="w"/>
        <dgm:constr type="h" for="ch" forName="balance_01" refType="h" fact="0.157"/>
        <dgm:constr type="b" for="ch" forName="balance_01" refType="h" fact="0.85"/>
        <dgm:constr type="ctrX" for="ch" forName="balance_01" refType="w" fact="0.5"/>
        <dgm:constr type="w" for="ch" forName="balance_02" refType="w"/>
        <dgm:constr type="h" for="ch" forName="balance_02" refType="h" fact="0.157"/>
        <dgm:constr type="b" for="ch" forName="balance_02" refType="h" fact="0.85"/>
        <dgm:constr type="ctrX" for="ch" forName="balance_02" refType="w" fact="0.5"/>
        <dgm:constr type="w" for="ch" forName="balance_03" refType="w"/>
        <dgm:constr type="h" for="ch" forName="balance_03" refType="h" fact="0.157"/>
        <dgm:constr type="b" for="ch" forName="balance_03" refType="h" fact="0.85"/>
        <dgm:constr type="ctrX" for="ch" forName="balance_03" refType="w" fact="0.5"/>
        <dgm:constr type="w" for="ch" forName="balance_04" refType="w"/>
        <dgm:constr type="h" for="ch" forName="balance_04" refType="h" fact="0.157"/>
        <dgm:constr type="b" for="ch" forName="balance_04" refType="h" fact="0.85"/>
        <dgm:constr type="ctrX" for="ch" forName="balance_04" refType="w" fact="0.5"/>
        <dgm:constr type="w" for="ch" forName="balance_10" refType="w"/>
        <dgm:constr type="h" for="ch" forName="balance_10" refType="h" fact="0.157"/>
        <dgm:constr type="b" for="ch" forName="balance_10" refType="h" fact="0.85"/>
        <dgm:constr type="ctrX" for="ch" forName="balance_10" refType="w" fact="0.5"/>
        <dgm:constr type="w" for="ch" forName="balance_11" refType="w" fact="0.9"/>
        <dgm:constr type="h" for="ch" forName="balance_11" refType="h" fact="0.076"/>
        <dgm:constr type="b" for="ch" forName="balance_11" refType="h" fact="0.81"/>
        <dgm:constr type="ctrX" for="ch" forName="balance_11" refType="w" fact="0.5"/>
        <dgm:constr type="w" for="ch" forName="balance_12" refType="w"/>
        <dgm:constr type="h" for="ch" forName="balance_12" refType="h" fact="0.157"/>
        <dgm:constr type="b" for="ch" forName="balance_12" refType="h" fact="0.85"/>
        <dgm:constr type="ctrX" for="ch" forName="balance_12" refType="w" fact="0.5"/>
        <dgm:constr type="w" for="ch" forName="balance_13" refType="w"/>
        <dgm:constr type="h" for="ch" forName="balance_13" refType="h" fact="0.157"/>
        <dgm:constr type="b" for="ch" forName="balance_13" refType="h" fact="0.85"/>
        <dgm:constr type="ctrX" for="ch" forName="balance_13" refType="w" fact="0.5"/>
        <dgm:constr type="w" for="ch" forName="balance_14" refType="w"/>
        <dgm:constr type="h" for="ch" forName="balance_14" refType="h" fact="0.157"/>
        <dgm:constr type="b" for="ch" forName="balance_14" refType="h" fact="0.85"/>
        <dgm:constr type="ctrX" for="ch" forName="balance_14" refType="w" fact="0.5"/>
        <dgm:constr type="w" for="ch" forName="balance_20" refType="w"/>
        <dgm:constr type="h" for="ch" forName="balance_20" refType="h" fact="0.157"/>
        <dgm:constr type="b" for="ch" forName="balance_20" refType="h" fact="0.85"/>
        <dgm:constr type="ctrX" for="ch" forName="balance_20" refType="w" fact="0.5"/>
        <dgm:constr type="w" for="ch" forName="balance_21" refType="w"/>
        <dgm:constr type="h" for="ch" forName="balance_21" refType="h" fact="0.157"/>
        <dgm:constr type="b" for="ch" forName="balance_21" refType="h" fact="0.85"/>
        <dgm:constr type="ctrX" for="ch" forName="balance_21" refType="w" fact="0.5"/>
        <dgm:constr type="w" for="ch" forName="balance_22" refType="w" fact="0.9"/>
        <dgm:constr type="h" for="ch" forName="balance_22" refType="h" fact="0.076"/>
        <dgm:constr type="b" for="ch" forName="balance_22" refType="h" fact="0.81"/>
        <dgm:constr type="ctrX" for="ch" forName="balance_22" refType="w" fact="0.5"/>
        <dgm:constr type="w" for="ch" forName="balance_23" refType="w"/>
        <dgm:constr type="h" for="ch" forName="balance_23" refType="h" fact="0.157"/>
        <dgm:constr type="b" for="ch" forName="balance_23" refType="h" fact="0.85"/>
        <dgm:constr type="ctrX" for="ch" forName="balance_23" refType="w" fact="0.5"/>
        <dgm:constr type="w" for="ch" forName="balance_24" refType="w"/>
        <dgm:constr type="h" for="ch" forName="balance_24" refType="h" fact="0.157"/>
        <dgm:constr type="b" for="ch" forName="balance_24" refType="h" fact="0.85"/>
        <dgm:constr type="ctrX" for="ch" forName="balance_24" refType="w" fact="0.5"/>
        <dgm:constr type="w" for="ch" forName="balance_30" refType="w"/>
        <dgm:constr type="h" for="ch" forName="balance_30" refType="h" fact="0.157"/>
        <dgm:constr type="b" for="ch" forName="balance_30" refType="h" fact="0.85"/>
        <dgm:constr type="ctrX" for="ch" forName="balance_30" refType="w" fact="0.5"/>
        <dgm:constr type="w" for="ch" forName="balance_31" refType="w"/>
        <dgm:constr type="h" for="ch" forName="balance_31" refType="h" fact="0.157"/>
        <dgm:constr type="b" for="ch" forName="balance_31" refType="h" fact="0.85"/>
        <dgm:constr type="ctrX" for="ch" forName="balance_31" refType="w" fact="0.5"/>
        <dgm:constr type="w" for="ch" forName="balance_32" refType="w"/>
        <dgm:constr type="h" for="ch" forName="balance_32" refType="h" fact="0.157"/>
        <dgm:constr type="b" for="ch" forName="balance_32" refType="h" fact="0.85"/>
        <dgm:constr type="ctrX" for="ch" forName="balance_32" refType="w" fact="0.5"/>
        <dgm:constr type="w" for="ch" forName="balance_33" refType="w" fact="0.9"/>
        <dgm:constr type="h" for="ch" forName="balance_33" refType="h" fact="0.076"/>
        <dgm:constr type="b" for="ch" forName="balance_33" refType="h" fact="0.81"/>
        <dgm:constr type="ctrX" for="ch" forName="balance_33" refType="w" fact="0.5"/>
        <dgm:constr type="w" for="ch" forName="balance_34" refType="w"/>
        <dgm:constr type="h" for="ch" forName="balance_34" refType="h" fact="0.157"/>
        <dgm:constr type="b" for="ch" forName="balance_34" refType="h" fact="0.85"/>
        <dgm:constr type="ctrX" for="ch" forName="balance_34" refType="w" fact="0.5"/>
        <dgm:constr type="w" for="ch" forName="balance_40" refType="w"/>
        <dgm:constr type="h" for="ch" forName="balance_40" refType="h" fact="0.157"/>
        <dgm:constr type="b" for="ch" forName="balance_40" refType="h" fact="0.85"/>
        <dgm:constr type="ctrX" for="ch" forName="balance_40" refType="w" fact="0.5"/>
        <dgm:constr type="w" for="ch" forName="balance_41" refType="w"/>
        <dgm:constr type="h" for="ch" forName="balance_41" refType="h" fact="0.157"/>
        <dgm:constr type="b" for="ch" forName="balance_41" refType="h" fact="0.85"/>
        <dgm:constr type="ctrX" for="ch" forName="balance_41" refType="w" fact="0.5"/>
        <dgm:constr type="w" for="ch" forName="balance_42" refType="w"/>
        <dgm:constr type="h" for="ch" forName="balance_42" refType="h" fact="0.157"/>
        <dgm:constr type="b" for="ch" forName="balance_42" refType="h" fact="0.85"/>
        <dgm:constr type="ctrX" for="ch" forName="balance_42" refType="w" fact="0.5"/>
        <dgm:constr type="w" for="ch" forName="balance_43" refType="w"/>
        <dgm:constr type="h" for="ch" forName="balance_43" refType="h" fact="0.157"/>
        <dgm:constr type="b" for="ch" forName="balance_43" refType="h" fact="0.85"/>
        <dgm:constr type="ctrX" for="ch" forName="balance_43" refType="w" fact="0.5"/>
        <dgm:constr type="w" for="ch" forName="balance_44" refType="w" fact="0.9"/>
        <dgm:constr type="h" for="ch" forName="balance_44" refType="h" fact="0.076"/>
        <dgm:constr type="b" for="ch" forName="balance_44" refType="h" fact="0.81"/>
        <dgm:constr type="ctrX" for="ch" forName="balance_44" refType="w" fact="0.5"/>
        <dgm:constr type="w" for="ch" forName="right_01_1" refType="w" fact="0.4"/>
        <dgm:constr type="h" for="ch" forName="right_01_1" refType="h" fact="0.7"/>
        <dgm:constr type="b" for="ch" forName="right_01_1" refType="h" fact="0.76"/>
        <dgm:constr type="ctrX" for="ch" forName="right_01_1" refType="w" fact="0.78"/>
        <dgm:constr type="w" for="ch" forName="left_10_1" refType="w" fact="0.4"/>
        <dgm:constr type="h" for="ch" forName="left_10_1" refType="h" fact="0.7"/>
        <dgm:constr type="b" for="ch" forName="left_10_1" refType="h" fact="0.76"/>
        <dgm:constr type="ctrX" for="ch" forName="left_10_1" refType="w" fact="0.22"/>
        <dgm:constr type="w" for="ch" forName="right_11_1" refType="w" fact="0.36"/>
        <dgm:constr type="h" for="ch" forName="right_11_1" refType="h" fact="0.67"/>
        <dgm:constr type="b" for="ch" forName="right_11_1" refType="h" fact="0.725"/>
        <dgm:constr type="ctrX" for="ch" forName="right_11_1" refType="w" fact="0.76"/>
        <dgm:constr type="w" for="ch" forName="left_11_1" refType="w" fact="0.36"/>
        <dgm:constr type="h" for="ch" forName="left_11_1" refType="h" fact="0.67"/>
        <dgm:constr type="b" for="ch" forName="left_11_1" refType="h" fact="0.725"/>
        <dgm:constr type="ctrX" for="ch" forName="left_11_1" refType="w" fact="0.24"/>
        <dgm:constr type="w" for="ch" forName="right_02_1" refType="w" fact="0.388"/>
        <dgm:constr type="h" for="ch" forName="right_02_1" refType="h" fact="0.36"/>
        <dgm:constr type="b" for="ch" forName="right_02_1" refType="h" fact="0.76"/>
        <dgm:constr type="ctrX" for="ch" forName="right_02_1" refType="w" fact="0.77"/>
        <dgm:constr type="w" for="ch" forName="right_02_2" refType="w" fact="0.388"/>
        <dgm:constr type="h" for="ch" forName="right_02_2" refType="h" fact="0.36"/>
        <dgm:constr type="b" for="ch" forName="right_02_2" refType="h" fact="0.42"/>
        <dgm:constr type="ctrX" for="ch" forName="right_02_2" refType="w" fact="0.79"/>
        <dgm:constr type="w" for="ch" forName="left_20_1" refType="w" fact="0.388"/>
        <dgm:constr type="h" for="ch" forName="left_20_1" refType="h" fact="0.36"/>
        <dgm:constr type="b" for="ch" forName="left_20_1" refType="h" fact="0.76"/>
        <dgm:constr type="ctrX" for="ch" forName="left_20_1" refType="w" fact="0.23"/>
        <dgm:constr type="w" for="ch" forName="left_20_2" refType="w" fact="0.388"/>
        <dgm:constr type="h" for="ch" forName="left_20_2" refType="h" fact="0.36"/>
        <dgm:constr type="b" for="ch" forName="left_20_2" refType="h" fact="0.42"/>
        <dgm:constr type="ctrX" for="ch" forName="left_20_2" refType="w" fact="0.21"/>
        <dgm:constr type="w" for="ch" forName="right_12_1" refType="w" fact="0.388"/>
        <dgm:constr type="h" for="ch" forName="right_12_1" refType="h" fact="0.36"/>
        <dgm:constr type="b" for="ch" forName="right_12_1" refType="h" fact="0.76"/>
        <dgm:constr type="ctrX" for="ch" forName="right_12_1" refType="w" fact="0.77"/>
        <dgm:constr type="w" for="ch" forName="right_12_2" refType="w" fact="0.388"/>
        <dgm:constr type="h" for="ch" forName="right_12_2" refType="h" fact="0.36"/>
        <dgm:constr type="b" for="ch" forName="right_12_2" refType="h" fact="0.42"/>
        <dgm:constr type="ctrX" for="ch" forName="right_12_2" refType="w" fact="0.79"/>
        <dgm:constr type="w" for="ch" forName="left_12_1" refType="w" fact="0.388"/>
        <dgm:constr type="h" for="ch" forName="left_12_1" refType="h" fact="0.36"/>
        <dgm:constr type="b" for="ch" forName="left_12_1" refType="h" fact="0.715"/>
        <dgm:constr type="ctrX" for="ch" forName="left_12_1" refType="w" fact="0.255"/>
        <dgm:constr type="w" for="ch" forName="right_22_1" refType="w" fact="0.36"/>
        <dgm:constr type="h" for="ch" forName="right_22_1" refType="h" fact="0.32"/>
        <dgm:constr type="b" for="ch" forName="right_22_1" refType="h" fact="0.725"/>
        <dgm:constr type="ctrX" for="ch" forName="right_22_1" refType="w" fact="0.76"/>
        <dgm:constr type="w" for="ch" forName="right_22_2" refType="w" fact="0.36"/>
        <dgm:constr type="h" for="ch" forName="right_22_2" refType="h" fact="0.32"/>
        <dgm:constr type="b" for="ch" forName="right_22_2" refType="h" fact="0.39"/>
        <dgm:constr type="ctrX" for="ch" forName="right_22_2" refType="w" fact="0.76"/>
        <dgm:constr type="w" for="ch" forName="left_22_1" refType="w" fact="0.36"/>
        <dgm:constr type="h" for="ch" forName="left_22_1" refType="h" fact="0.32"/>
        <dgm:constr type="b" for="ch" forName="left_22_1" refType="h" fact="0.725"/>
        <dgm:constr type="ctrX" for="ch" forName="left_22_1" refType="w" fact="0.24"/>
        <dgm:constr type="w" for="ch" forName="left_22_2" refType="w" fact="0.36"/>
        <dgm:constr type="h" for="ch" forName="left_22_2" refType="h" fact="0.32"/>
        <dgm:constr type="b" for="ch" forName="left_22_2" refType="h" fact="0.39"/>
        <dgm:constr type="ctrX" for="ch" forName="left_22_2" refType="w" fact="0.24"/>
        <dgm:constr type="w" for="ch" forName="left_21_1" refType="w" fact="0.388"/>
        <dgm:constr type="h" for="ch" forName="left_21_1" refType="h" fact="0.36"/>
        <dgm:constr type="b" for="ch" forName="left_21_1" refType="h" fact="0.76"/>
        <dgm:constr type="ctrX" for="ch" forName="left_21_1" refType="w" fact="0.23"/>
        <dgm:constr type="w" for="ch" forName="left_21_2" refType="w" fact="0.388"/>
        <dgm:constr type="h" for="ch" forName="left_21_2" refType="h" fact="0.36"/>
        <dgm:constr type="b" for="ch" forName="left_21_2" refType="h" fact="0.42"/>
        <dgm:constr type="ctrX" for="ch" forName="left_21_2" refType="w" fact="0.21"/>
        <dgm:constr type="w" for="ch" forName="right_21_1" refType="w" fact="0.388"/>
        <dgm:constr type="h" for="ch" forName="right_21_1" refType="h" fact="0.36"/>
        <dgm:constr type="b" for="ch" forName="right_21_1" refType="h" fact="0.715"/>
        <dgm:constr type="ctrX" for="ch" forName="right_21_1" refType="w" fact="0.745"/>
        <dgm:constr type="w" for="ch" forName="right_03_1" refType="w" fact="0.37"/>
        <dgm:constr type="h" for="ch" forName="right_03_1" refType="h" fact="0.24"/>
        <dgm:constr type="b" for="ch" forName="right_03_1" refType="h" fact="0.76"/>
        <dgm:constr type="ctrX" for="ch" forName="right_03_1" refType="w" fact="0.77"/>
        <dgm:constr type="w" for="ch" forName="right_03_2" refType="w" fact="0.37"/>
        <dgm:constr type="h" for="ch" forName="right_03_2" refType="h" fact="0.24"/>
        <dgm:constr type="b" for="ch" forName="right_03_2" refType="h" fact="0.535"/>
        <dgm:constr type="ctrX" for="ch" forName="right_03_2" refType="w" fact="0.783"/>
        <dgm:constr type="w" for="ch" forName="right_03_3" refType="w" fact="0.37"/>
        <dgm:constr type="h" for="ch" forName="right_03_3" refType="h" fact="0.24"/>
        <dgm:constr type="b" for="ch" forName="right_03_3" refType="h" fact="0.315"/>
        <dgm:constr type="ctrX" for="ch" forName="right_03_3" refType="w" fact="0.796"/>
        <dgm:constr type="w" for="ch" forName="left_30_1" refType="w" fact="0.37"/>
        <dgm:constr type="h" for="ch" forName="left_30_1" refType="h" fact="0.24"/>
        <dgm:constr type="b" for="ch" forName="left_30_1" refType="h" fact="0.76"/>
        <dgm:constr type="ctrX" for="ch" forName="left_30_1" refType="w" fact="0.23"/>
        <dgm:constr type="w" for="ch" forName="left_30_2" refType="w" fact="0.37"/>
        <dgm:constr type="h" for="ch" forName="left_30_2" refType="h" fact="0.24"/>
        <dgm:constr type="b" for="ch" forName="left_30_2" refType="h" fact="0.535"/>
        <dgm:constr type="ctrX" for="ch" forName="left_30_2" refType="w" fact="0.217"/>
        <dgm:constr type="w" for="ch" forName="left_30_3" refType="w" fact="0.37"/>
        <dgm:constr type="h" for="ch" forName="left_30_3" refType="h" fact="0.24"/>
        <dgm:constr type="b" for="ch" forName="left_30_3" refType="h" fact="0.315"/>
        <dgm:constr type="ctrX" for="ch" forName="left_30_3" refType="w" fact="0.204"/>
        <dgm:constr type="w" for="ch" forName="right_13_1" refType="w" fact="0.37"/>
        <dgm:constr type="h" for="ch" forName="right_13_1" refType="h" fact="0.24"/>
        <dgm:constr type="b" for="ch" forName="right_13_1" refType="h" fact="0.76"/>
        <dgm:constr type="ctrX" for="ch" forName="right_13_1" refType="w" fact="0.77"/>
        <dgm:constr type="w" for="ch" forName="right_13_2" refType="w" fact="0.37"/>
        <dgm:constr type="h" for="ch" forName="right_13_2" refType="h" fact="0.24"/>
        <dgm:constr type="b" for="ch" forName="right_13_2" refType="h" fact="0.535"/>
        <dgm:constr type="ctrX" for="ch" forName="right_13_2" refType="w" fact="0.783"/>
        <dgm:constr type="w" for="ch" forName="right_13_3" refType="w" fact="0.37"/>
        <dgm:constr type="h" for="ch" forName="right_13_3" refType="h" fact="0.24"/>
        <dgm:constr type="b" for="ch" forName="right_13_3" refType="h" fact="0.315"/>
        <dgm:constr type="ctrX" for="ch" forName="right_13_3" refType="w" fact="0.796"/>
        <dgm:constr type="w" for="ch" forName="left_13_1" refType="w" fact="0.37"/>
        <dgm:constr type="h" for="ch" forName="left_13_1" refType="h" fact="0.24"/>
        <dgm:constr type="b" for="ch" forName="left_13_1" refType="h" fact="0.715"/>
        <dgm:constr type="ctrX" for="ch" forName="left_13_1" refType="w" fact="0.255"/>
        <dgm:constr type="w" for="ch" forName="left_31_1" refType="w" fact="0.37"/>
        <dgm:constr type="h" for="ch" forName="left_31_1" refType="h" fact="0.24"/>
        <dgm:constr type="b" for="ch" forName="left_31_1" refType="h" fact="0.76"/>
        <dgm:constr type="ctrX" for="ch" forName="left_31_1" refType="w" fact="0.23"/>
        <dgm:constr type="w" for="ch" forName="left_31_2" refType="w" fact="0.37"/>
        <dgm:constr type="h" for="ch" forName="left_31_2" refType="h" fact="0.24"/>
        <dgm:constr type="b" for="ch" forName="left_31_2" refType="h" fact="0.535"/>
        <dgm:constr type="ctrX" for="ch" forName="left_31_2" refType="w" fact="0.217"/>
        <dgm:constr type="w" for="ch" forName="left_31_3" refType="w" fact="0.37"/>
        <dgm:constr type="h" for="ch" forName="left_31_3" refType="h" fact="0.24"/>
        <dgm:constr type="b" for="ch" forName="left_31_3" refType="h" fact="0.315"/>
        <dgm:constr type="ctrX" for="ch" forName="left_31_3" refType="w" fact="0.204"/>
        <dgm:constr type="w" for="ch" forName="right_31_1" refType="w" fact="0.37"/>
        <dgm:constr type="h" for="ch" forName="right_31_1" refType="h" fact="0.24"/>
        <dgm:constr type="b" for="ch" forName="right_31_1" refType="h" fact="0.715"/>
        <dgm:constr type="ctrX" for="ch" forName="right_31_1" refType="w" fact="0.745"/>
        <dgm:constr type="w" for="ch" forName="right_23_1" refType="w" fact="0.37"/>
        <dgm:constr type="h" for="ch" forName="right_23_1" refType="h" fact="0.24"/>
        <dgm:constr type="b" for="ch" forName="right_23_1" refType="h" fact="0.76"/>
        <dgm:constr type="ctrX" for="ch" forName="right_23_1" refType="w" fact="0.77"/>
        <dgm:constr type="w" for="ch" forName="right_23_2" refType="w" fact="0.37"/>
        <dgm:constr type="h" for="ch" forName="right_23_2" refType="h" fact="0.24"/>
        <dgm:constr type="b" for="ch" forName="right_23_2" refType="h" fact="0.535"/>
        <dgm:constr type="ctrX" for="ch" forName="right_23_2" refType="w" fact="0.783"/>
        <dgm:constr type="w" for="ch" forName="right_23_3" refType="w" fact="0.37"/>
        <dgm:constr type="h" for="ch" forName="right_23_3" refType="h" fact="0.24"/>
        <dgm:constr type="b" for="ch" forName="right_23_3" refType="h" fact="0.315"/>
        <dgm:constr type="ctrX" for="ch" forName="right_23_3" refType="w" fact="0.796"/>
        <dgm:constr type="w" for="ch" forName="left_23_1" refType="w" fact="0.37"/>
        <dgm:constr type="h" for="ch" forName="left_23_1" refType="h" fact="0.24"/>
        <dgm:constr type="b" for="ch" forName="left_23_1" refType="h" fact="0.715"/>
        <dgm:constr type="ctrX" for="ch" forName="left_23_1" refType="w" fact="0.255"/>
        <dgm:constr type="w" for="ch" forName="left_23_2" refType="w" fact="0.37"/>
        <dgm:constr type="h" for="ch" forName="left_23_2" refType="h" fact="0.24"/>
        <dgm:constr type="b" for="ch" forName="left_23_2" refType="h" fact="0.49"/>
        <dgm:constr type="ctrX" for="ch" forName="left_23_2" refType="w" fact="0.268"/>
        <dgm:constr type="w" for="ch" forName="left_32_1" refType="w" fact="0.37"/>
        <dgm:constr type="h" for="ch" forName="left_32_1" refType="h" fact="0.24"/>
        <dgm:constr type="b" for="ch" forName="left_32_1" refType="h" fact="0.76"/>
        <dgm:constr type="ctrX" for="ch" forName="left_32_1" refType="w" fact="0.23"/>
        <dgm:constr type="w" for="ch" forName="left_32_2" refType="w" fact="0.37"/>
        <dgm:constr type="h" for="ch" forName="left_32_2" refType="h" fact="0.24"/>
        <dgm:constr type="b" for="ch" forName="left_32_2" refType="h" fact="0.535"/>
        <dgm:constr type="ctrX" for="ch" forName="left_32_2" refType="w" fact="0.217"/>
        <dgm:constr type="w" for="ch" forName="left_32_3" refType="w" fact="0.37"/>
        <dgm:constr type="h" for="ch" forName="left_32_3" refType="h" fact="0.24"/>
        <dgm:constr type="b" for="ch" forName="left_32_3" refType="h" fact="0.315"/>
        <dgm:constr type="ctrX" for="ch" forName="left_32_3" refType="w" fact="0.204"/>
        <dgm:constr type="w" for="ch" forName="right_32_1" refType="w" fact="0.37"/>
        <dgm:constr type="h" for="ch" forName="right_32_1" refType="h" fact="0.24"/>
        <dgm:constr type="b" for="ch" forName="right_32_1" refType="h" fact="0.715"/>
        <dgm:constr type="ctrX" for="ch" forName="right_32_1" refType="w" fact="0.745"/>
        <dgm:constr type="w" for="ch" forName="right_32_2" refType="w" fact="0.37"/>
        <dgm:constr type="h" for="ch" forName="right_32_2" refType="h" fact="0.24"/>
        <dgm:constr type="b" for="ch" forName="right_32_2" refType="h" fact="0.49"/>
        <dgm:constr type="ctrX" for="ch" forName="right_32_2" refType="w" fact="0.732"/>
        <dgm:constr type="w" for="ch" forName="right_33_1" refType="w" fact="0.36"/>
        <dgm:constr type="h" for="ch" forName="right_33_1" refType="h" fact="0.21"/>
        <dgm:constr type="b" for="ch" forName="right_33_1" refType="h" fact="0.725"/>
        <dgm:constr type="ctrX" for="ch" forName="right_33_1" refType="w" fact="0.76"/>
        <dgm:constr type="w" for="ch" forName="right_33_2" refType="w" fact="0.36"/>
        <dgm:constr type="h" for="ch" forName="right_33_2" refType="h" fact="0.21"/>
        <dgm:constr type="b" for="ch" forName="right_33_2" refType="h" fact="0.5"/>
        <dgm:constr type="ctrX" for="ch" forName="right_33_2" refType="w" fact="0.76"/>
        <dgm:constr type="w" for="ch" forName="right_33_3" refType="w" fact="0.36"/>
        <dgm:constr type="h" for="ch" forName="right_33_3" refType="h" fact="0.21"/>
        <dgm:constr type="b" for="ch" forName="right_33_3" refType="h" fact="0.275"/>
        <dgm:constr type="ctrX" for="ch" forName="right_33_3" refType="w" fact="0.76"/>
        <dgm:constr type="w" for="ch" forName="left_33_1" refType="w" fact="0.36"/>
        <dgm:constr type="h" for="ch" forName="left_33_1" refType="h" fact="0.21"/>
        <dgm:constr type="b" for="ch" forName="left_33_1" refType="h" fact="0.725"/>
        <dgm:constr type="ctrX" for="ch" forName="left_33_1" refType="w" fact="0.24"/>
        <dgm:constr type="w" for="ch" forName="left_33_2" refType="w" fact="0.36"/>
        <dgm:constr type="h" for="ch" forName="left_33_2" refType="h" fact="0.21"/>
        <dgm:constr type="b" for="ch" forName="left_33_2" refType="h" fact="0.5"/>
        <dgm:constr type="ctrX" for="ch" forName="left_33_2" refType="w" fact="0.24"/>
        <dgm:constr type="w" for="ch" forName="left_33_3" refType="w" fact="0.36"/>
        <dgm:constr type="h" for="ch" forName="left_33_3" refType="h" fact="0.21"/>
        <dgm:constr type="b" for="ch" forName="left_33_3" refType="h" fact="0.275"/>
        <dgm:constr type="ctrX" for="ch" forName="left_33_3" refType="w" fact="0.24"/>
        <dgm:constr type="w" for="ch" forName="right_04_1" refType="w" fact="0.365"/>
        <dgm:constr type="h" for="ch" forName="right_04_1" refType="h" fact="0.185"/>
        <dgm:constr type="b" for="ch" forName="right_04_1" refType="h" fact="0.76"/>
        <dgm:constr type="ctrX" for="ch" forName="right_04_1" refType="w" fact="0.77"/>
        <dgm:constr type="w" for="ch" forName="right_04_2" refType="w" fact="0.365"/>
        <dgm:constr type="h" for="ch" forName="right_04_2" refType="h" fact="0.185"/>
        <dgm:constr type="b" for="ch" forName="right_04_2" refType="h" fact="0.595"/>
        <dgm:constr type="ctrX" for="ch" forName="right_04_2" refType="w" fact="0.78"/>
        <dgm:constr type="w" for="ch" forName="right_04_3" refType="w" fact="0.365"/>
        <dgm:constr type="h" for="ch" forName="right_04_3" refType="h" fact="0.185"/>
        <dgm:constr type="b" for="ch" forName="right_04_3" refType="h" fact="0.43"/>
        <dgm:constr type="ctrX" for="ch" forName="right_04_3" refType="w" fact="0.79"/>
        <dgm:constr type="w" for="ch" forName="right_04_4" refType="w" fact="0.365"/>
        <dgm:constr type="h" for="ch" forName="right_04_4" refType="h" fact="0.185"/>
        <dgm:constr type="b" for="ch" forName="right_04_4" refType="h" fact="0.265"/>
        <dgm:constr type="ctrX" for="ch" forName="right_04_4" refType="w" fact="0.8"/>
        <dgm:constr type="w" for="ch" forName="left_40_1" refType="w" fact="0.365"/>
        <dgm:constr type="h" for="ch" forName="left_40_1" refType="h" fact="0.185"/>
        <dgm:constr type="b" for="ch" forName="left_40_1" refType="h" fact="0.76"/>
        <dgm:constr type="ctrX" for="ch" forName="left_40_1" refType="w" fact="0.23"/>
        <dgm:constr type="w" for="ch" forName="left_40_2" refType="w" fact="0.365"/>
        <dgm:constr type="h" for="ch" forName="left_40_2" refType="h" fact="0.185"/>
        <dgm:constr type="b" for="ch" forName="left_40_2" refType="h" fact="0.595"/>
        <dgm:constr type="ctrX" for="ch" forName="left_40_2" refType="w" fact="0.22"/>
        <dgm:constr type="w" for="ch" forName="left_40_3" refType="w" fact="0.365"/>
        <dgm:constr type="h" for="ch" forName="left_40_3" refType="h" fact="0.185"/>
        <dgm:constr type="b" for="ch" forName="left_40_3" refType="h" fact="0.43"/>
        <dgm:constr type="ctrX" for="ch" forName="left_40_3" refType="w" fact="0.21"/>
        <dgm:constr type="w" for="ch" forName="left_40_4" refType="w" fact="0.365"/>
        <dgm:constr type="h" for="ch" forName="left_40_4" refType="h" fact="0.185"/>
        <dgm:constr type="b" for="ch" forName="left_40_4" refType="h" fact="0.265"/>
        <dgm:constr type="ctrX" for="ch" forName="left_40_4" refType="w" fact="0.2"/>
        <dgm:constr type="w" for="ch" forName="right_14_1" refType="w" fact="0.365"/>
        <dgm:constr type="h" for="ch" forName="right_14_1" refType="h" fact="0.185"/>
        <dgm:constr type="b" for="ch" forName="right_14_1" refType="h" fact="0.76"/>
        <dgm:constr type="ctrX" for="ch" forName="right_14_1" refType="w" fact="0.77"/>
        <dgm:constr type="w" for="ch" forName="right_14_2" refType="w" fact="0.365"/>
        <dgm:constr type="h" for="ch" forName="right_14_2" refType="h" fact="0.185"/>
        <dgm:constr type="b" for="ch" forName="right_14_2" refType="h" fact="0.595"/>
        <dgm:constr type="ctrX" for="ch" forName="right_14_2" refType="w" fact="0.78"/>
        <dgm:constr type="w" for="ch" forName="right_14_3" refType="w" fact="0.365"/>
        <dgm:constr type="h" for="ch" forName="right_14_3" refType="h" fact="0.185"/>
        <dgm:constr type="b" for="ch" forName="right_14_3" refType="h" fact="0.43"/>
        <dgm:constr type="ctrX" for="ch" forName="right_14_3" refType="w" fact="0.79"/>
        <dgm:constr type="w" for="ch" forName="right_14_4" refType="w" fact="0.365"/>
        <dgm:constr type="h" for="ch" forName="right_14_4" refType="h" fact="0.185"/>
        <dgm:constr type="b" for="ch" forName="right_14_4" refType="h" fact="0.265"/>
        <dgm:constr type="ctrX" for="ch" forName="right_14_4" refType="w" fact="0.8"/>
        <dgm:constr type="w" for="ch" forName="left_14_1" refType="w" fact="0.365"/>
        <dgm:constr type="h" for="ch" forName="left_14_1" refType="h" fact="0.185"/>
        <dgm:constr type="b" for="ch" forName="left_14_1" refType="h" fact="0.715"/>
        <dgm:constr type="ctrX" for="ch" forName="left_14_1" refType="w" fact="0.25"/>
        <dgm:constr type="w" for="ch" forName="left_41_1" refType="w" fact="0.365"/>
        <dgm:constr type="h" for="ch" forName="left_41_1" refType="h" fact="0.185"/>
        <dgm:constr type="b" for="ch" forName="left_41_1" refType="h" fact="0.76"/>
        <dgm:constr type="ctrX" for="ch" forName="left_41_1" refType="w" fact="0.23"/>
        <dgm:constr type="w" for="ch" forName="left_41_2" refType="w" fact="0.365"/>
        <dgm:constr type="h" for="ch" forName="left_41_2" refType="h" fact="0.185"/>
        <dgm:constr type="b" for="ch" forName="left_41_2" refType="h" fact="0.595"/>
        <dgm:constr type="ctrX" for="ch" forName="left_41_2" refType="w" fact="0.22"/>
        <dgm:constr type="w" for="ch" forName="left_41_3" refType="w" fact="0.365"/>
        <dgm:constr type="h" for="ch" forName="left_41_3" refType="h" fact="0.185"/>
        <dgm:constr type="b" for="ch" forName="left_41_3" refType="h" fact="0.43"/>
        <dgm:constr type="ctrX" for="ch" forName="left_41_3" refType="w" fact="0.21"/>
        <dgm:constr type="w" for="ch" forName="left_41_4" refType="w" fact="0.365"/>
        <dgm:constr type="h" for="ch" forName="left_41_4" refType="h" fact="0.185"/>
        <dgm:constr type="b" for="ch" forName="left_41_4" refType="h" fact="0.265"/>
        <dgm:constr type="ctrX" for="ch" forName="left_41_4" refType="w" fact="0.2"/>
        <dgm:constr type="w" for="ch" forName="right_41_1" refType="w" fact="0.365"/>
        <dgm:constr type="h" for="ch" forName="right_41_1" refType="h" fact="0.185"/>
        <dgm:constr type="b" for="ch" forName="right_41_1" refType="h" fact="0.715"/>
        <dgm:constr type="ctrX" for="ch" forName="right_41_1" refType="w" fact="0.75"/>
        <dgm:constr type="w" for="ch" forName="right_24_1" refType="w" fact="0.365"/>
        <dgm:constr type="h" for="ch" forName="right_24_1" refType="h" fact="0.185"/>
        <dgm:constr type="b" for="ch" forName="right_24_1" refType="h" fact="0.76"/>
        <dgm:constr type="ctrX" for="ch" forName="right_24_1" refType="w" fact="0.77"/>
        <dgm:constr type="w" for="ch" forName="right_24_2" refType="w" fact="0.365"/>
        <dgm:constr type="h" for="ch" forName="right_24_2" refType="h" fact="0.185"/>
        <dgm:constr type="b" for="ch" forName="right_24_2" refType="h" fact="0.595"/>
        <dgm:constr type="ctrX" for="ch" forName="right_24_2" refType="w" fact="0.78"/>
        <dgm:constr type="w" for="ch" forName="right_24_3" refType="w" fact="0.365"/>
        <dgm:constr type="h" for="ch" forName="right_24_3" refType="h" fact="0.185"/>
        <dgm:constr type="b" for="ch" forName="right_24_3" refType="h" fact="0.43"/>
        <dgm:constr type="ctrX" for="ch" forName="right_24_3" refType="w" fact="0.79"/>
        <dgm:constr type="w" for="ch" forName="right_24_4" refType="w" fact="0.365"/>
        <dgm:constr type="h" for="ch" forName="right_24_4" refType="h" fact="0.185"/>
        <dgm:constr type="b" for="ch" forName="right_24_4" refType="h" fact="0.265"/>
        <dgm:constr type="ctrX" for="ch" forName="right_24_4" refType="w" fact="0.8"/>
        <dgm:constr type="w" for="ch" forName="left_24_1" refType="w" fact="0.365"/>
        <dgm:constr type="h" for="ch" forName="left_24_1" refType="h" fact="0.185"/>
        <dgm:constr type="b" for="ch" forName="left_24_1" refType="h" fact="0.715"/>
        <dgm:constr type="ctrX" for="ch" forName="left_24_1" refType="w" fact="0.25"/>
        <dgm:constr type="w" for="ch" forName="left_24_2" refType="w" fact="0.365"/>
        <dgm:constr type="h" for="ch" forName="left_24_2" refType="h" fact="0.185"/>
        <dgm:constr type="b" for="ch" forName="left_24_2" refType="h" fact="0.55"/>
        <dgm:constr type="ctrX" for="ch" forName="left_24_2" refType="w" fact="0.26"/>
        <dgm:constr type="w" for="ch" forName="left_42_1" refType="w" fact="0.365"/>
        <dgm:constr type="h" for="ch" forName="left_42_1" refType="h" fact="0.185"/>
        <dgm:constr type="b" for="ch" forName="left_42_1" refType="h" fact="0.76"/>
        <dgm:constr type="ctrX" for="ch" forName="left_42_1" refType="w" fact="0.23"/>
        <dgm:constr type="w" for="ch" forName="left_42_2" refType="w" fact="0.365"/>
        <dgm:constr type="h" for="ch" forName="left_42_2" refType="h" fact="0.185"/>
        <dgm:constr type="b" for="ch" forName="left_42_2" refType="h" fact="0.595"/>
        <dgm:constr type="ctrX" for="ch" forName="left_42_2" refType="w" fact="0.22"/>
        <dgm:constr type="w" for="ch" forName="left_42_3" refType="w" fact="0.365"/>
        <dgm:constr type="h" for="ch" forName="left_42_3" refType="h" fact="0.185"/>
        <dgm:constr type="b" for="ch" forName="left_42_3" refType="h" fact="0.43"/>
        <dgm:constr type="ctrX" for="ch" forName="left_42_3" refType="w" fact="0.21"/>
        <dgm:constr type="w" for="ch" forName="left_42_4" refType="w" fact="0.365"/>
        <dgm:constr type="h" for="ch" forName="left_42_4" refType="h" fact="0.185"/>
        <dgm:constr type="b" for="ch" forName="left_42_4" refType="h" fact="0.265"/>
        <dgm:constr type="ctrX" for="ch" forName="left_42_4" refType="w" fact="0.2"/>
        <dgm:constr type="w" for="ch" forName="right_42_1" refType="w" fact="0.365"/>
        <dgm:constr type="h" for="ch" forName="right_42_1" refType="h" fact="0.185"/>
        <dgm:constr type="b" for="ch" forName="right_42_1" refType="h" fact="0.715"/>
        <dgm:constr type="ctrX" for="ch" forName="right_42_1" refType="w" fact="0.75"/>
        <dgm:constr type="w" for="ch" forName="right_42_2" refType="w" fact="0.365"/>
        <dgm:constr type="h" for="ch" forName="right_42_2" refType="h" fact="0.185"/>
        <dgm:constr type="b" for="ch" forName="right_42_2" refType="h" fact="0.55"/>
        <dgm:constr type="ctrX" for="ch" forName="right_42_2" refType="w" fact="0.74"/>
        <dgm:constr type="w" for="ch" forName="right_34_1" refType="w" fact="0.365"/>
        <dgm:constr type="h" for="ch" forName="right_34_1" refType="h" fact="0.185"/>
        <dgm:constr type="b" for="ch" forName="right_34_1" refType="h" fact="0.76"/>
        <dgm:constr type="ctrX" for="ch" forName="right_34_1" refType="w" fact="0.77"/>
        <dgm:constr type="w" for="ch" forName="right_34_2" refType="w" fact="0.365"/>
        <dgm:constr type="h" for="ch" forName="right_34_2" refType="h" fact="0.185"/>
        <dgm:constr type="b" for="ch" forName="right_34_2" refType="h" fact="0.595"/>
        <dgm:constr type="ctrX" for="ch" forName="right_34_2" refType="w" fact="0.78"/>
        <dgm:constr type="w" for="ch" forName="right_34_3" refType="w" fact="0.365"/>
        <dgm:constr type="h" for="ch" forName="right_34_3" refType="h" fact="0.185"/>
        <dgm:constr type="b" for="ch" forName="right_34_3" refType="h" fact="0.43"/>
        <dgm:constr type="ctrX" for="ch" forName="right_34_3" refType="w" fact="0.79"/>
        <dgm:constr type="w" for="ch" forName="right_34_4" refType="w" fact="0.365"/>
        <dgm:constr type="h" for="ch" forName="right_34_4" refType="h" fact="0.185"/>
        <dgm:constr type="b" for="ch" forName="right_34_4" refType="h" fact="0.265"/>
        <dgm:constr type="ctrX" for="ch" forName="right_34_4" refType="w" fact="0.8"/>
        <dgm:constr type="w" for="ch" forName="left_34_1" refType="w" fact="0.365"/>
        <dgm:constr type="h" for="ch" forName="left_34_1" refType="h" fact="0.185"/>
        <dgm:constr type="b" for="ch" forName="left_34_1" refType="h" fact="0.715"/>
        <dgm:constr type="ctrX" for="ch" forName="left_34_1" refType="w" fact="0.25"/>
        <dgm:constr type="w" for="ch" forName="left_34_2" refType="w" fact="0.365"/>
        <dgm:constr type="h" for="ch" forName="left_34_2" refType="h" fact="0.185"/>
        <dgm:constr type="b" for="ch" forName="left_34_2" refType="h" fact="0.55"/>
        <dgm:constr type="ctrX" for="ch" forName="left_34_2" refType="w" fact="0.26"/>
        <dgm:constr type="w" for="ch" forName="left_34_3" refType="w" fact="0.365"/>
        <dgm:constr type="h" for="ch" forName="left_34_3" refType="h" fact="0.185"/>
        <dgm:constr type="b" for="ch" forName="left_34_3" refType="h" fact="0.385"/>
        <dgm:constr type="ctrX" for="ch" forName="left_34_3" refType="w" fact="0.27"/>
        <dgm:constr type="w" for="ch" forName="left_43_1" refType="w" fact="0.365"/>
        <dgm:constr type="h" for="ch" forName="left_43_1" refType="h" fact="0.185"/>
        <dgm:constr type="b" for="ch" forName="left_43_1" refType="h" fact="0.76"/>
        <dgm:constr type="ctrX" for="ch" forName="left_43_1" refType="w" fact="0.23"/>
        <dgm:constr type="w" for="ch" forName="left_43_2" refType="w" fact="0.365"/>
        <dgm:constr type="h" for="ch" forName="left_43_2" refType="h" fact="0.185"/>
        <dgm:constr type="b" for="ch" forName="left_43_2" refType="h" fact="0.595"/>
        <dgm:constr type="ctrX" for="ch" forName="left_43_2" refType="w" fact="0.22"/>
        <dgm:constr type="w" for="ch" forName="left_43_3" refType="w" fact="0.365"/>
        <dgm:constr type="h" for="ch" forName="left_43_3" refType="h" fact="0.185"/>
        <dgm:constr type="b" for="ch" forName="left_43_3" refType="h" fact="0.43"/>
        <dgm:constr type="ctrX" for="ch" forName="left_43_3" refType="w" fact="0.21"/>
        <dgm:constr type="w" for="ch" forName="left_43_4" refType="w" fact="0.365"/>
        <dgm:constr type="h" for="ch" forName="left_43_4" refType="h" fact="0.185"/>
        <dgm:constr type="b" for="ch" forName="left_43_4" refType="h" fact="0.265"/>
        <dgm:constr type="ctrX" for="ch" forName="left_43_4" refType="w" fact="0.2"/>
        <dgm:constr type="w" for="ch" forName="right_43_1" refType="w" fact="0.365"/>
        <dgm:constr type="h" for="ch" forName="right_43_1" refType="h" fact="0.185"/>
        <dgm:constr type="b" for="ch" forName="right_43_1" refType="h" fact="0.715"/>
        <dgm:constr type="ctrX" for="ch" forName="right_43_1" refType="w" fact="0.75"/>
        <dgm:constr type="w" for="ch" forName="right_43_2" refType="w" fact="0.365"/>
        <dgm:constr type="h" for="ch" forName="right_43_2" refType="h" fact="0.185"/>
        <dgm:constr type="b" for="ch" forName="right_43_2" refType="h" fact="0.55"/>
        <dgm:constr type="ctrX" for="ch" forName="right_43_2" refType="w" fact="0.74"/>
        <dgm:constr type="w" for="ch" forName="right_43_3" refType="w" fact="0.365"/>
        <dgm:constr type="h" for="ch" forName="right_43_3" refType="h" fact="0.185"/>
        <dgm:constr type="b" for="ch" forName="right_43_3" refType="h" fact="0.385"/>
        <dgm:constr type="ctrX" for="ch" forName="right_43_3" refType="w" fact="0.73"/>
        <dgm:constr type="w" for="ch" forName="right_44_1" refType="w" fact="0.36"/>
        <dgm:constr type="h" for="ch" forName="right_44_1" refType="h" fact="0.154"/>
        <dgm:constr type="b" for="ch" forName="right_44_1" refType="h" fact="0.725"/>
        <dgm:constr type="ctrX" for="ch" forName="right_44_1" refType="w" fact="0.76"/>
        <dgm:constr type="w" for="ch" forName="right_44_2" refType="w" fact="0.36"/>
        <dgm:constr type="h" for="ch" forName="right_44_2" refType="h" fact="0.154"/>
        <dgm:constr type="b" for="ch" forName="right_44_2" refType="h" fact="0.559"/>
        <dgm:constr type="ctrX" for="ch" forName="right_44_2" refType="w" fact="0.76"/>
        <dgm:constr type="w" for="ch" forName="right_44_3" refType="w" fact="0.36"/>
        <dgm:constr type="h" for="ch" forName="right_44_3" refType="h" fact="0.154"/>
        <dgm:constr type="b" for="ch" forName="right_44_3" refType="h" fact="0.393"/>
        <dgm:constr type="ctrX" for="ch" forName="right_44_3" refType="w" fact="0.76"/>
        <dgm:constr type="w" for="ch" forName="right_44_4" refType="w" fact="0.36"/>
        <dgm:constr type="h" for="ch" forName="right_44_4" refType="h" fact="0.154"/>
        <dgm:constr type="b" for="ch" forName="right_44_4" refType="h" fact="0.224"/>
        <dgm:constr type="ctrX" for="ch" forName="right_44_4" refType="w" fact="0.76"/>
        <dgm:constr type="w" for="ch" forName="left_44_1" refType="w" fact="0.36"/>
        <dgm:constr type="h" for="ch" forName="left_44_1" refType="h" fact="0.154"/>
        <dgm:constr type="b" for="ch" forName="left_44_1" refType="h" fact="0.725"/>
        <dgm:constr type="ctrX" for="ch" forName="left_44_1" refType="w" fact="0.24"/>
        <dgm:constr type="w" for="ch" forName="left_44_2" refType="w" fact="0.36"/>
        <dgm:constr type="h" for="ch" forName="left_44_2" refType="h" fact="0.154"/>
        <dgm:constr type="b" for="ch" forName="left_44_2" refType="h" fact="0.559"/>
        <dgm:constr type="ctrX" for="ch" forName="left_44_2" refType="w" fact="0.24"/>
        <dgm:constr type="w" for="ch" forName="left_44_3" refType="w" fact="0.36"/>
        <dgm:constr type="h" for="ch" forName="left_44_3" refType="h" fact="0.154"/>
        <dgm:constr type="b" for="ch" forName="left_44_3" refType="h" fact="0.393"/>
        <dgm:constr type="ctrX" for="ch" forName="left_44_3" refType="w" fact="0.24"/>
        <dgm:constr type="w" for="ch" forName="left_44_4" refType="w" fact="0.36"/>
        <dgm:constr type="h" for="ch" forName="left_44_4" refType="h" fact="0.154"/>
        <dgm:constr type="b" for="ch" forName="left_44_4" refType="h" fact="0.224"/>
        <dgm:constr type="ctrX" for="ch" forName="left_44_4" refType="w" fact="0.24"/>
      </dgm:constrLst>
      <dgm:ruleLst/>
      <dgm:layoutNode name="dummyMaxCanvas_ChildArea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fulcrum" styleLbl="alignAccFollowNode1">
        <dgm:alg type="sp"/>
        <dgm:shape xmlns:r="http://schemas.openxmlformats.org/officeDocument/2006/relationships" type="triangle" r:blip="">
          <dgm:adjLst/>
        </dgm:shape>
        <dgm:presOf/>
        <dgm:constrLst/>
        <dgm:ruleLst/>
      </dgm:layoutNode>
      <dgm:choose name="Name0">
        <dgm:if name="Name1" axis="ch ch" ptType="node node" st="1 1" cnt="1 0" func="cnt" op="equ" val="0">
          <dgm:choose name="Name2">
            <dgm:if name="Name3" axis="ch ch" ptType="node node" st="2 1" cnt="1 0" func="cnt" op="equ" val="0">
              <dgm:layoutNode name="balance_00" styleLbl="alignAccFollowNode1">
                <dgm:varLst>
                  <dgm:bulletEnabled val="1"/>
                </dgm:varLst>
                <dgm:alg type="sp"/>
                <dgm:shape xmlns:r="http://schemas.openxmlformats.org/officeDocument/2006/relationships" type="rect" r:blip="">
                  <dgm:adjLst/>
                </dgm:shape>
                <dgm:presOf/>
                <dgm:constrLst/>
                <dgm:ruleLst/>
              </dgm:layoutNode>
            </dgm:if>
            <dgm:else name="Name4">
              <dgm:choose name="Name5">
                <dgm:if name="Name6" axis="ch ch" ptType="node node" st="2 1" cnt="1 0" func="cnt" op="equ" val="1">
                  <dgm:layoutNode name="balance_01" styleLbl="alignAccFollowNode1">
                    <dgm:varLst>
                      <dgm:bulletEnabled val="1"/>
                    </dgm:varLst>
                    <dgm:alg type="sp"/>
                    <dgm:shape xmlns:r="http://schemas.openxmlformats.org/officeDocument/2006/relationships" rot="4" type="rect" r:blip="">
                      <dgm:adjLst/>
                    </dgm:shape>
                    <dgm:presOf/>
                    <dgm:constrLst/>
                    <dgm:ruleLst/>
                  </dgm:layoutNode>
                  <dgm:layoutNode name="right_01_1" styleLbl="node1">
                    <dgm:varLst>
                      <dgm:bulletEnabled val="1"/>
                    </dgm:varLst>
                    <dgm:alg type="tx"/>
                    <dgm:shape xmlns:r="http://schemas.openxmlformats.org/officeDocument/2006/relationships" rot="4" type="roundRect" r:blip="">
                      <dgm:adjLst/>
                    </dgm:shape>
                    <dgm:presOf axis="ch ch desOrSelf" ptType="node node node" st="2 1 1" cnt="1 1 0"/>
                    <dgm:constrLst>
                      <dgm:constr type="lMarg" refType="primFontSz" fact="0.3"/>
                      <dgm:constr type="rMarg" refType="primFontSz" fact="0.3"/>
                      <dgm:constr type="tMarg" refType="primFontSz" fact="0.3"/>
                      <dgm:constr type="bMarg" refType="primFontSz" fact="0.3"/>
                    </dgm:constrLst>
                    <dgm:ruleLst>
                      <dgm:rule type="primFontSz" val="5" fact="NaN" max="NaN"/>
                    </dgm:ruleLst>
                  </dgm:layoutNode>
                </dgm:if>
                <dgm:else name="Name7">
                  <dgm:choose name="Name8">
                    <dgm:if name="Name9" axis="ch ch" ptType="node node" st="2 1" cnt="1 0" func="cnt" op="equ" val="2">
                      <dgm:layoutNode name="balance_02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rot="4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right_02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4" type="roundRect" r:blip="">
                          <dgm:adjLst/>
                        </dgm:shape>
                        <dgm:presOf axis="ch ch desOrSelf" ptType="node node node" st="2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right_02_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4" type="roundRect" r:blip="">
                          <dgm:adjLst/>
                        </dgm:shape>
                        <dgm:presOf axis="ch ch desOrSelf" ptType="node node node" st="2 2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10">
                      <dgm:choose name="Name11">
                        <dgm:if name="Name12" axis="ch ch" ptType="node node" st="2 1" cnt="1 0" func="cnt" op="equ" val="3">
                          <dgm:layoutNode name="balance_03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right_03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03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03_3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3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13">
                          <dgm:choose name="Name14">
                            <dgm:if name="Name15" axis="ch ch" ptType="node node" st="2 1" cnt="1 0" func="cnt" op="gte" val="4">
                              <dgm:layoutNode name="balance_04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04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4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4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16"/>
                          </dgm:choose>
                        </dgm:else>
                      </dgm:choose>
                    </dgm:else>
                  </dgm:choose>
                </dgm:else>
              </dgm:choose>
            </dgm:else>
          </dgm:choose>
        </dgm:if>
        <dgm:else name="Name17">
          <dgm:choose name="Name18">
            <dgm:if name="Name19" axis="ch ch" ptType="node node" st="1 1" cnt="1 0" func="cnt" op="equ" val="1">
              <dgm:choose name="Name20">
                <dgm:if name="Name21" axis="ch ch" ptType="node node" st="2 1" cnt="1 0" func="cnt" op="equ" val="0">
                  <dgm:layoutNode name="balance_10" styleLbl="alignAccFollowNode1">
                    <dgm:varLst>
                      <dgm:bulletEnabled val="1"/>
                    </dgm:varLst>
                    <dgm:alg type="sp"/>
                    <dgm:shape xmlns:r="http://schemas.openxmlformats.org/officeDocument/2006/relationships" rot="-4" type="rect" r:blip="">
                      <dgm:adjLst/>
                    </dgm:shape>
                    <dgm:presOf/>
                    <dgm:constrLst/>
                    <dgm:ruleLst/>
                  </dgm:layoutNode>
                  <dgm:layoutNode name="left_10_1" styleLbl="node1">
                    <dgm:varLst>
                      <dgm:bulletEnabled val="1"/>
                    </dgm:varLst>
                    <dgm:alg type="tx"/>
                    <dgm:shape xmlns:r="http://schemas.openxmlformats.org/officeDocument/2006/relationships" rot="-4" type="roundRect" r:blip="">
                      <dgm:adjLst/>
                    </dgm:shape>
                    <dgm:presOf axis="ch ch desOrSelf" ptType="node node node" st="1 1 1" cnt="1 1 0"/>
                    <dgm:constrLst>
                      <dgm:constr type="lMarg" refType="primFontSz" fact="0.3"/>
                      <dgm:constr type="rMarg" refType="primFontSz" fact="0.3"/>
                      <dgm:constr type="tMarg" refType="primFontSz" fact="0.3"/>
                      <dgm:constr type="bMarg" refType="primFontSz" fact="0.3"/>
                    </dgm:constrLst>
                    <dgm:ruleLst>
                      <dgm:rule type="primFontSz" val="5" fact="NaN" max="NaN"/>
                    </dgm:ruleLst>
                  </dgm:layoutNode>
                </dgm:if>
                <dgm:else name="Name22">
                  <dgm:choose name="Name23">
                    <dgm:if name="Name24" axis="ch ch" ptType="node node" st="2 1" cnt="1 0" func="cnt" op="equ" val="1">
                      <dgm:layoutNode name="balance_11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left_11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ch ch desOrSelf" ptType="node node node" st="1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right_11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ch ch desOrSelf" ptType="node node node" st="2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25">
                      <dgm:choose name="Name26">
                        <dgm:if name="Name27" axis="ch ch" ptType="node node" st="2 1" cnt="1 0" func="cnt" op="equ" val="2">
                          <dgm:layoutNode name="balance_12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right_12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12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12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28">
                          <dgm:choose name="Name29">
                            <dgm:if name="Name30" axis="ch ch" ptType="node node" st="2 1" cnt="1 0" func="cnt" op="equ" val="3">
                              <dgm:layoutNode name="balance_13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13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13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13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13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31">
                              <dgm:choose name="Name32">
                                <dgm:if name="Name33" axis="ch ch" ptType="node node" st="2 1" cnt="1 0" func="cnt" op="gte" val="4">
                                  <dgm:layoutNode name="balance_14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right_14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4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4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14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34"/>
                              </dgm:choose>
                            </dgm:else>
                          </dgm:choose>
                        </dgm:else>
                      </dgm:choose>
                    </dgm:else>
                  </dgm:choose>
                </dgm:else>
              </dgm:choose>
            </dgm:if>
            <dgm:else name="Name35">
              <dgm:choose name="Name36">
                <dgm:if name="Name37" axis="ch ch" ptType="node node" st="1 1" cnt="1 0" func="cnt" op="equ" val="2">
                  <dgm:choose name="Name38">
                    <dgm:if name="Name39" axis="ch ch" ptType="node node" st="2 1" cnt="1 0" func="cnt" op="equ" val="0">
                      <dgm:layoutNode name="balance_20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rot="-4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left_20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-4" type="roundRect" r:blip="">
                          <dgm:adjLst/>
                        </dgm:shape>
                        <dgm:presOf axis="ch ch desOrSelf" ptType="node node node" st="1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left_20_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-4" type="roundRect" r:blip="">
                          <dgm:adjLst/>
                        </dgm:shape>
                        <dgm:presOf axis="ch ch desOrSelf" ptType="node node node" st="1 2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40">
                      <dgm:choose name="Name41">
                        <dgm:if name="Name42" axis="ch ch" ptType="node node" st="2 1" cnt="1 0" func="cnt" op="equ" val="1">
                          <dgm:layoutNode name="balance_21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-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left_21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21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21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43">
                          <dgm:choose name="Name44">
                            <dgm:if name="Name45" axis="ch ch" ptType="node node" st="2 1" cnt="1 0" func="cnt" op="equ" val="2">
                              <dgm:layoutNode name="balance_22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22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22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22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22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46">
                              <dgm:choose name="Name47">
                                <dgm:if name="Name48" axis="ch ch" ptType="node node" st="2 1" cnt="1 0" func="cnt" op="equ" val="3">
                                  <dgm:layoutNode name="balance_23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right_23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23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23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23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23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49">
                                  <dgm:choose name="Name50">
                                    <dgm:if name="Name51" axis="ch ch" ptType="node node" st="2 1" cnt="1 0" func="cnt" op="gte" val="4">
                                      <dgm:layoutNode name="balance_24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rot="4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right_24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4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4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24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24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52"/>
                                  </dgm:choose>
                                </dgm:else>
                              </dgm:choose>
                            </dgm:else>
                          </dgm:choose>
                        </dgm:else>
                      </dgm:choose>
                    </dgm:else>
                  </dgm:choose>
                </dgm:if>
                <dgm:else name="Name53">
                  <dgm:choose name="Name54">
                    <dgm:if name="Name55" axis="ch ch" ptType="node node" st="1 1" cnt="1 0" func="cnt" op="equ" val="3">
                      <dgm:choose name="Name56">
                        <dgm:if name="Name57" axis="ch ch" ptType="node node" st="2 1" cnt="1 0" func="cnt" op="equ" val="0">
                          <dgm:layoutNode name="balance_30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-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left_30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30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30_3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3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58">
                          <dgm:choose name="Name59">
                            <dgm:if name="Name60" axis="ch ch" ptType="node node" st="2 1" cnt="1 0" func="cnt" op="equ" val="1">
                              <dgm:layoutNode name="balance_31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-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left_31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31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31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31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61">
                              <dgm:choose name="Name62">
                                <dgm:if name="Name63" axis="ch ch" ptType="node node" st="2 1" cnt="1 0" func="cnt" op="equ" val="2">
                                  <dgm:layoutNode name="balance_32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-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left_32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32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32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32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32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64">
                                  <dgm:choose name="Name65">
                                    <dgm:if name="Name66" axis="ch ch" ptType="node node" st="2 1" cnt="1 0" func="cnt" op="equ" val="3">
                                      <dgm:layoutNode name="balance_33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right_33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33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33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67">
                                      <dgm:choose name="Name68">
                                        <dgm:if name="Name69" axis="ch ch" ptType="node node" st="2 1" cnt="1 0" func="cnt" op="gte" val="4">
                                          <dgm:layoutNode name="balance_34" styleLbl="alignAccFollowNode1">
                                            <dgm:varLst>
                                              <dgm:bulletEnabled val="1"/>
                                            </dgm:varLst>
                                            <dgm:alg type="sp"/>
                                            <dgm:shape xmlns:r="http://schemas.openxmlformats.org/officeDocument/2006/relationships" rot="4" type="rect" r:blip="">
                                              <dgm:adjLst/>
                                            </dgm:shape>
                                            <dgm:presOf/>
                                            <dgm:constrLst/>
                                            <dgm:ruleLst/>
                                          </dgm:layoutNode>
                                          <dgm:layoutNode name="right_34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4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4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</dgm:if>
                                        <dgm:else name="Name70"/>
                                      </dgm:choose>
                                    </dgm:else>
                                  </dgm:choose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71">
                      <dgm:choose name="Name72">
                        <dgm:if name="Name73" axis="ch ch" ptType="node node" st="1 1" cnt="1 0" func="cnt" op="gte" val="4">
                          <dgm:choose name="Name74">
                            <dgm:if name="Name75" axis="ch ch" ptType="node node" st="2 1" cnt="1 0" func="cnt" op="equ" val="0">
                              <dgm:layoutNode name="balance_40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-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left_40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4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4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76">
                              <dgm:choose name="Name77">
                                <dgm:if name="Name78" axis="ch ch" ptType="node node" st="2 1" cnt="1 0" func="cnt" op="equ" val="1">
                                  <dgm:layoutNode name="balance_41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-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left_41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4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4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41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79">
                                  <dgm:choose name="Name80">
                                    <dgm:if name="Name81" axis="ch ch" ptType="node node" st="2 1" cnt="1 0" func="cnt" op="equ" val="2">
                                      <dgm:layoutNode name="balance_42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rot="-4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left_42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4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4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42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42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82">
                                      <dgm:choose name="Name83">
                                        <dgm:if name="Name84" axis="ch ch" ptType="node node" st="2 1" cnt="1 0" func="cnt" op="equ" val="3">
                                          <dgm:layoutNode name="balance_43" styleLbl="alignAccFollowNode1">
                                            <dgm:varLst>
                                              <dgm:bulletEnabled val="1"/>
                                            </dgm:varLst>
                                            <dgm:alg type="sp"/>
                                            <dgm:shape xmlns:r="http://schemas.openxmlformats.org/officeDocument/2006/relationships" rot="-4" type="rect" r:blip="">
                                              <dgm:adjLst/>
                                            </dgm:shape>
                                            <dgm:presOf/>
                                            <dgm:constrLst/>
                                            <dgm:ruleLst/>
                                          </dgm:layoutNode>
                                          <dgm:layoutNode name="left_43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4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4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</dgm:if>
                                        <dgm:else name="Name85">
                                          <dgm:choose name="Name86">
                                            <dgm:if name="Name87" axis="ch ch" ptType="node node" st="2 1" cnt="1 0" func="cnt" op="gte" val="4">
                                              <dgm:layoutNode name="balance_44" styleLbl="alignAccFollowNode1">
                                                <dgm:varLst>
                                                  <dgm:bulletEnabled val="1"/>
                                                </dgm:varLst>
                                                <dgm:alg type="sp"/>
                                                <dgm:shape xmlns:r="http://schemas.openxmlformats.org/officeDocument/2006/relationships" type="rect" r:blip="">
                                                  <dgm:adjLst/>
                                                </dgm:shape>
                                                <dgm:presOf/>
                                                <dgm:constrLst/>
                                                <dgm:ruleLst/>
                                              </dgm:layoutNode>
                                              <dgm:layoutNode name="right_44_1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1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2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2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3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3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4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4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1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1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2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2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3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3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4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4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</dgm:if>
                                            <dgm:else name="Name88"/>
                                          </dgm:choose>
                                        </dgm:else>
                                      </dgm:choose>
                                    </dgm:else>
                                  </dgm:choose>
                                </dgm:else>
                              </dgm:choose>
                            </dgm:else>
                          </dgm:choose>
                        </dgm:if>
                        <dgm:else name="Name89"/>
                      </dgm:choose>
                    </dgm:else>
                  </dgm:choose>
                </dgm:else>
              </dgm:choose>
            </dgm:else>
          </dgm:choose>
        </dgm:else>
      </dgm:choose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6">
  <dgm:title val=""/>
  <dgm:desc val=""/>
  <dgm:catLst>
    <dgm:cat type="3D" pri="11600"/>
  </dgm:catLst>
  <dgm:scene3d>
    <a:camera prst="perspectiveRelaxedModerately" zoom="92000"/>
    <a:lightRig rig="balanced" dir="t">
      <a:rot lat="0" lon="0" rev="12700000"/>
    </a:lightRig>
  </dgm:scene3d>
  <dgm:styleLbl name="node0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008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5400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54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25400" prstMaterial="plastic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75000" prstMaterial="plastic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2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3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4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fgAcc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 z="-10400" extrusionH="12700" prstMaterial="plastic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008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6812C2-A8AF-4744-8062-0CC3280E3ED1}" type="datetimeFigureOut">
              <a:rPr lang="en-US" smtClean="0"/>
              <a:pPr/>
              <a:t>3/29/2007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3B32DD-A893-4EA8-98D8-80D8D2C857A6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s-A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Desde programadores y matemáticos hasta artistas gráficos y actores de cine y músicos</a:t>
            </a:r>
          </a:p>
          <a:p>
            <a:endParaRPr lang="es-AR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s-A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Mercados: EEUU</a:t>
            </a:r>
            <a:r>
              <a:rPr lang="es-AR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y </a:t>
            </a:r>
            <a:r>
              <a:rPr lang="es-AR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Japon</a:t>
            </a:r>
            <a:r>
              <a:rPr lang="es-AR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(consolas)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3B32DD-A893-4EA8-98D8-80D8D2C857A6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s-AR" dirty="0" smtClean="0"/>
              <a:t>Scripting:</a:t>
            </a:r>
            <a:r>
              <a:rPr lang="es-AR" baseline="0" dirty="0" smtClean="0"/>
              <a:t> Interpretado, Ejemplos, para quien tiene que ser sencillo</a:t>
            </a:r>
          </a:p>
          <a:p>
            <a:r>
              <a:rPr lang="es-AR" dirty="0" smtClean="0"/>
              <a:t>Lenguajes</a:t>
            </a:r>
            <a:r>
              <a:rPr lang="es-AR" baseline="0" dirty="0" smtClean="0"/>
              <a:t> estándar o propietarios</a:t>
            </a:r>
          </a:p>
          <a:p>
            <a:r>
              <a:rPr lang="es-AR" dirty="0" smtClean="0"/>
              <a:t>Multilenguaje</a:t>
            </a:r>
          </a:p>
          <a:p>
            <a:r>
              <a:rPr lang="es-AR" dirty="0" smtClean="0"/>
              <a:t>Acceso: Por</a:t>
            </a:r>
            <a:r>
              <a:rPr lang="es-AR" baseline="0" dirty="0" smtClean="0"/>
              <a:t> </a:t>
            </a:r>
            <a:r>
              <a:rPr lang="es-AR" baseline="0" dirty="0" err="1" smtClean="0"/>
              <a:t>ej</a:t>
            </a:r>
            <a:r>
              <a:rPr lang="es-AR" baseline="0" dirty="0" smtClean="0"/>
              <a:t>: </a:t>
            </a:r>
            <a:r>
              <a:rPr lang="es-AR" dirty="0" smtClean="0"/>
              <a:t>Teclado, mouse, etc. </a:t>
            </a:r>
            <a:r>
              <a:rPr lang="es-AR" dirty="0" err="1" smtClean="0"/>
              <a:t>Helpers</a:t>
            </a:r>
            <a:r>
              <a:rPr lang="es-AR" baseline="0" dirty="0" smtClean="0"/>
              <a:t> para rotar, mover, </a:t>
            </a:r>
            <a:r>
              <a:rPr lang="es-AR" baseline="0" dirty="0" err="1" smtClean="0"/>
              <a:t>etc</a:t>
            </a:r>
            <a:endParaRPr lang="es-AR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3B32DD-A893-4EA8-98D8-80D8D2C857A6}" type="slidenum">
              <a:rPr lang="en-US" smtClean="0"/>
              <a:pPr/>
              <a:t>61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s-AR" dirty="0" smtClean="0"/>
              <a:t>Scripting:</a:t>
            </a:r>
            <a:r>
              <a:rPr lang="es-AR" baseline="0" dirty="0" smtClean="0"/>
              <a:t> Interpretado, Ejemplos, para quien tiene que ser sencillo</a:t>
            </a:r>
          </a:p>
          <a:p>
            <a:r>
              <a:rPr lang="es-AR" dirty="0" smtClean="0"/>
              <a:t>Lenguajes</a:t>
            </a:r>
            <a:r>
              <a:rPr lang="es-AR" baseline="0" dirty="0" smtClean="0"/>
              <a:t> estándar o propietarios</a:t>
            </a:r>
          </a:p>
          <a:p>
            <a:r>
              <a:rPr lang="es-AR" dirty="0" smtClean="0"/>
              <a:t>Multilenguaje</a:t>
            </a:r>
          </a:p>
          <a:p>
            <a:r>
              <a:rPr lang="es-AR" dirty="0" smtClean="0"/>
              <a:t>Acceso: Por</a:t>
            </a:r>
            <a:r>
              <a:rPr lang="es-AR" baseline="0" dirty="0" smtClean="0"/>
              <a:t> </a:t>
            </a:r>
            <a:r>
              <a:rPr lang="es-AR" baseline="0" dirty="0" err="1" smtClean="0"/>
              <a:t>ej</a:t>
            </a:r>
            <a:r>
              <a:rPr lang="es-AR" baseline="0" dirty="0" smtClean="0"/>
              <a:t>: </a:t>
            </a:r>
            <a:r>
              <a:rPr lang="es-AR" dirty="0" smtClean="0"/>
              <a:t>Teclado, mouse, etc. </a:t>
            </a:r>
            <a:r>
              <a:rPr lang="es-AR" dirty="0" err="1" smtClean="0"/>
              <a:t>Helpers</a:t>
            </a:r>
            <a:r>
              <a:rPr lang="es-AR" baseline="0" dirty="0" smtClean="0"/>
              <a:t> para rotar, mover, </a:t>
            </a:r>
            <a:r>
              <a:rPr lang="es-AR" baseline="0" dirty="0" err="1" smtClean="0"/>
              <a:t>etc</a:t>
            </a:r>
            <a:endParaRPr lang="es-AR" baseline="0" dirty="0" smtClean="0"/>
          </a:p>
          <a:p>
            <a:endParaRPr lang="es-AR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3B32DD-A893-4EA8-98D8-80D8D2C857A6}" type="slidenum">
              <a:rPr lang="en-US" smtClean="0"/>
              <a:pPr/>
              <a:t>62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Importadores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exportadores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de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modelos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 un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formato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de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modelo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propietario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del engine.</a:t>
            </a:r>
          </a:p>
          <a:p>
            <a:endParaRPr lang="es-AR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3B32DD-A893-4EA8-98D8-80D8D2C857A6}" type="slidenum">
              <a:rPr lang="en-US" smtClean="0"/>
              <a:pPr/>
              <a:t>63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s-AR" dirty="0" err="1" smtClean="0"/>
              <a:t>Unreal</a:t>
            </a:r>
            <a:r>
              <a:rPr lang="es-AR" dirty="0" smtClean="0"/>
              <a:t> </a:t>
            </a:r>
            <a:r>
              <a:rPr lang="es-AR" dirty="0" err="1" smtClean="0"/>
              <a:t>Engine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3B32DD-A893-4EA8-98D8-80D8D2C857A6}" type="slidenum">
              <a:rPr lang="en-US" smtClean="0"/>
              <a:pPr/>
              <a:t>64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s-E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Tiempo real y los de alta precisión. Estos últimos se utilizan para cálculos de simulaciones extremadamente reales y exactas, cuya finalidad es generalmente científica o cinematográfica.</a:t>
            </a:r>
          </a:p>
          <a:p>
            <a:r>
              <a:rPr lang="es-E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Juegos cálculo mas simplificado y menos real, pero aun así lo suficientemente real para que el juego lo parezca.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AR" dirty="0" smtClean="0"/>
              <a:t>PPU vs 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GPGPU (General Purpose processing on Graphics Processing Unit)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AR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Abstracción y controladores para ese hardware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3B32DD-A893-4EA8-98D8-80D8D2C857A6}" type="slidenum">
              <a:rPr lang="en-US" smtClean="0"/>
              <a:pPr/>
              <a:t>67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s-ES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Quaternion</a:t>
            </a:r>
            <a:r>
              <a:rPr lang="es-E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 Son extensiones no conmutativas de números complejos. Fueron descubiertas por el matemático irlandés Sir William </a:t>
            </a:r>
            <a:r>
              <a:rPr lang="es-ES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Rowan</a:t>
            </a:r>
            <a:r>
              <a:rPr lang="es-E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Hamilton en 1843. Su principal uso es en mecánica tridimensional. En el campo de la computación gráfica se utilizan para representar rotaciones y orientación de objetos en el espacio tridimensional.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3B32DD-A893-4EA8-98D8-80D8D2C857A6}" type="slidenum">
              <a:rPr lang="en-US" smtClean="0"/>
              <a:pPr/>
              <a:t>68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s-AR" dirty="0" err="1" smtClean="0"/>
              <a:t>DirectPlay</a:t>
            </a:r>
            <a:endParaRPr lang="es-AR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3B32DD-A893-4EA8-98D8-80D8D2C857A6}" type="slidenum">
              <a:rPr lang="en-US" smtClean="0"/>
              <a:pPr/>
              <a:t>69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AR" dirty="0" smtClean="0"/>
              <a:t>Limitación de capacidad intencional</a:t>
            </a:r>
            <a:r>
              <a:rPr lang="es-AR" baseline="0" dirty="0" smtClean="0"/>
              <a:t> -&gt; Nivel de dificultad</a:t>
            </a:r>
            <a:endParaRPr lang="es-AR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3B32DD-A893-4EA8-98D8-80D8D2C857A6}" type="slidenum">
              <a:rPr lang="en-US" smtClean="0"/>
              <a:pPr/>
              <a:t>70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AR" dirty="0" smtClean="0"/>
              <a:t>Realismo de personajes -&gt; </a:t>
            </a:r>
            <a:r>
              <a:rPr lang="es-AR" dirty="0" err="1" smtClean="0"/>
              <a:t>Musculos</a:t>
            </a:r>
            <a:r>
              <a:rPr lang="es-AR" dirty="0" smtClean="0"/>
              <a:t> faciales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3B32DD-A893-4EA8-98D8-80D8D2C857A6}" type="slidenum">
              <a:rPr lang="en-US" smtClean="0"/>
              <a:pPr/>
              <a:t>71</a:t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AR" dirty="0" err="1" smtClean="0"/>
              <a:t>LifeStudio:Head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3B32DD-A893-4EA8-98D8-80D8D2C857A6}" type="slidenum">
              <a:rPr lang="en-US" smtClean="0"/>
              <a:pPr/>
              <a:t>72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s-AR" dirty="0" smtClean="0"/>
              <a:t>Inicios: </a:t>
            </a:r>
            <a:r>
              <a:rPr lang="es-AR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Ganacias</a:t>
            </a:r>
            <a:r>
              <a:rPr lang="es-A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altas. Royalties</a:t>
            </a:r>
          </a:p>
          <a:p>
            <a:endParaRPr lang="es-AR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s-A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Actualidad:</a:t>
            </a:r>
            <a:r>
              <a:rPr lang="es-AR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Solo 20% royalties, resto al </a:t>
            </a:r>
            <a:r>
              <a:rPr lang="es-AR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publisher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3B32DD-A893-4EA8-98D8-80D8D2C857A6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3B32DD-A893-4EA8-98D8-80D8D2C857A6}" type="slidenum">
              <a:rPr lang="en-US" smtClean="0"/>
              <a:pPr/>
              <a:t>74</a:t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AR" dirty="0" smtClean="0"/>
              <a:t>Operaciones de alto nivel</a:t>
            </a:r>
            <a:r>
              <a:rPr lang="es-AR" baseline="0" dirty="0" smtClean="0"/>
              <a:t> -&gt; Delta para el mouse, </a:t>
            </a:r>
            <a:r>
              <a:rPr lang="es-AR" baseline="0" dirty="0" err="1" smtClean="0"/>
              <a:t>double</a:t>
            </a:r>
            <a:r>
              <a:rPr lang="es-AR" baseline="0" dirty="0" smtClean="0"/>
              <a:t> </a:t>
            </a:r>
            <a:r>
              <a:rPr lang="es-AR" baseline="0" dirty="0" err="1" smtClean="0"/>
              <a:t>click</a:t>
            </a:r>
            <a:r>
              <a:rPr lang="es-AR" baseline="0" dirty="0" smtClean="0"/>
              <a:t>, </a:t>
            </a:r>
            <a:r>
              <a:rPr lang="es-AR" baseline="0" dirty="0" err="1" smtClean="0"/>
              <a:t>etc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3B32DD-A893-4EA8-98D8-80D8D2C857A6}" type="slidenum">
              <a:rPr lang="en-US" smtClean="0"/>
              <a:pPr/>
              <a:t>75</a:t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s-AR" dirty="0" err="1" smtClean="0"/>
              <a:t>Optimizacion</a:t>
            </a:r>
            <a:r>
              <a:rPr lang="es-AR" dirty="0" smtClean="0"/>
              <a:t>: 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culling,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árboles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BSPs,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portales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etc</a:t>
            </a:r>
          </a:p>
          <a:p>
            <a:endParaRPr lang="es-AR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s-E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 su vez para el caso del los programas </a:t>
            </a:r>
            <a:r>
              <a:rPr lang="es-ES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shader</a:t>
            </a:r>
            <a:r>
              <a:rPr lang="es-E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proveen implementaciones de alto nivel de estas instrucciones, </a:t>
            </a:r>
            <a:r>
              <a:rPr lang="es-ES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OpenGL</a:t>
            </a:r>
            <a:r>
              <a:rPr lang="es-E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s-ES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Shading</a:t>
            </a:r>
            <a:r>
              <a:rPr lang="es-E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s-ES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Language</a:t>
            </a:r>
            <a:r>
              <a:rPr lang="es-E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o GLSL, para el caso de </a:t>
            </a:r>
            <a:r>
              <a:rPr lang="es-ES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OpenGL</a:t>
            </a:r>
            <a:r>
              <a:rPr lang="es-E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y </a:t>
            </a:r>
            <a:r>
              <a:rPr lang="es-ES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High</a:t>
            </a:r>
            <a:r>
              <a:rPr lang="es-E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s-ES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Level</a:t>
            </a:r>
            <a:r>
              <a:rPr lang="es-E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s-ES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Shader</a:t>
            </a:r>
            <a:r>
              <a:rPr lang="es-E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s-ES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Language</a:t>
            </a:r>
            <a:r>
              <a:rPr lang="es-E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en el caso de 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DirectX.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3B32DD-A893-4EA8-98D8-80D8D2C857A6}" type="slidenum">
              <a:rPr lang="en-US" smtClean="0"/>
              <a:pPr/>
              <a:t>77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3B32DD-A893-4EA8-98D8-80D8D2C857A6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s-AR" dirty="0" smtClean="0"/>
              <a:t>Middleware: Reducir</a:t>
            </a:r>
            <a:r>
              <a:rPr lang="es-AR" baseline="0" dirty="0" smtClean="0"/>
              <a:t> costos, tiempos. </a:t>
            </a:r>
            <a:r>
              <a:rPr lang="es-AR" baseline="0" dirty="0" err="1" smtClean="0"/>
              <a:t>Out</a:t>
            </a:r>
            <a:r>
              <a:rPr lang="es-AR" baseline="0" dirty="0" smtClean="0"/>
              <a:t> of </a:t>
            </a:r>
            <a:r>
              <a:rPr lang="es-AR" baseline="0" dirty="0" err="1" smtClean="0"/>
              <a:t>the</a:t>
            </a:r>
            <a:r>
              <a:rPr lang="es-AR" baseline="0" dirty="0" smtClean="0"/>
              <a:t> Box.</a:t>
            </a:r>
          </a:p>
          <a:p>
            <a:endParaRPr lang="es-AR" baseline="0" dirty="0" smtClean="0"/>
          </a:p>
          <a:p>
            <a:r>
              <a:rPr lang="es-AR" baseline="0" dirty="0" smtClean="0"/>
              <a:t>OO: </a:t>
            </a:r>
            <a:r>
              <a:rPr lang="es-A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intercambiar la implementación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3B32DD-A893-4EA8-98D8-80D8D2C857A6}" type="slidenum">
              <a:rPr lang="en-US" smtClean="0"/>
              <a:pPr/>
              <a:t>21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3B32DD-A893-4EA8-98D8-80D8D2C857A6}" type="slidenum">
              <a:rPr lang="en-US" smtClean="0"/>
              <a:pPr/>
              <a:t>26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A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Es el componente principal y presente en todo </a:t>
            </a:r>
            <a:r>
              <a:rPr lang="es-AR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engine</a:t>
            </a:r>
            <a:r>
              <a:rPr lang="es-A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Provee toda la implementación de procesamiento haciendo uso de todas las tecnologías y módulos que </a:t>
            </a:r>
            <a:r>
              <a:rPr lang="es-AR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engine</a:t>
            </a:r>
            <a:r>
              <a:rPr lang="es-A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utilice. Es el corazón de todo </a:t>
            </a:r>
            <a:r>
              <a:rPr lang="es-AR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engine</a:t>
            </a:r>
            <a:r>
              <a:rPr lang="es-A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gráfico. Provee también al desarrollador las librerías e interfaces necesarias para poder extender su funcionalidad utilizando módulos o tecnologías alternativas.</a:t>
            </a:r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3B32DD-A893-4EA8-98D8-80D8D2C857A6}" type="slidenum">
              <a:rPr lang="en-US" smtClean="0"/>
              <a:pPr/>
              <a:t>56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s-AR" dirty="0" smtClean="0"/>
              <a:t>Central:</a:t>
            </a:r>
            <a:r>
              <a:rPr lang="es-AR" baseline="0" dirty="0" smtClean="0"/>
              <a:t> </a:t>
            </a:r>
            <a:r>
              <a:rPr lang="es-AR" baseline="0" dirty="0" err="1" smtClean="0"/>
              <a:t>Gralmente</a:t>
            </a:r>
            <a:r>
              <a:rPr lang="es-AR" baseline="0" dirty="0" smtClean="0"/>
              <a:t> tiene acceso a las </a:t>
            </a:r>
            <a:r>
              <a:rPr lang="es-AR" baseline="0" dirty="0" err="1" smtClean="0"/>
              <a:t>demas</a:t>
            </a:r>
            <a:r>
              <a:rPr lang="es-AR" baseline="0" dirty="0" smtClean="0"/>
              <a:t> herramientas. Permite </a:t>
            </a:r>
            <a:r>
              <a:rPr lang="es-AR" baseline="0" dirty="0" err="1" smtClean="0"/>
              <a:t>preview</a:t>
            </a:r>
            <a:r>
              <a:rPr lang="es-AR" baseline="0" dirty="0" smtClean="0"/>
              <a:t>, </a:t>
            </a:r>
            <a:r>
              <a:rPr lang="es-AR" baseline="0" dirty="0" err="1" smtClean="0"/>
              <a:t>etc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3B32DD-A893-4EA8-98D8-80D8D2C857A6}" type="slidenum">
              <a:rPr lang="en-US" smtClean="0"/>
              <a:pPr/>
              <a:t>57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s-AR" dirty="0" err="1" smtClean="0"/>
              <a:t>Unreal</a:t>
            </a:r>
            <a:r>
              <a:rPr lang="es-AR" baseline="0" dirty="0" smtClean="0"/>
              <a:t> </a:t>
            </a:r>
            <a:r>
              <a:rPr lang="es-AR" baseline="0" dirty="0" err="1" smtClean="0"/>
              <a:t>Level</a:t>
            </a:r>
            <a:r>
              <a:rPr lang="es-AR" baseline="0" dirty="0" smtClean="0"/>
              <a:t> Editor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3B32DD-A893-4EA8-98D8-80D8D2C857A6}" type="slidenum">
              <a:rPr lang="en-US" smtClean="0"/>
              <a:pPr/>
              <a:t>58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3B32DD-A893-4EA8-98D8-80D8D2C857A6}" type="slidenum">
              <a:rPr lang="en-US" smtClean="0"/>
              <a:pPr/>
              <a:t>59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ltGray">
          <a:xfrm>
            <a:off x="0" y="0"/>
            <a:ext cx="9143999" cy="513543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355848"/>
            <a:ext cx="8077200" cy="1673352"/>
          </a:xfrm>
        </p:spPr>
        <p:txBody>
          <a:bodyPr vert="horz" lIns="91440" tIns="0" rIns="45720" bIns="0" rtlCol="0" anchor="t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1828800"/>
            <a:ext cx="8077200" cy="1499616"/>
          </a:xfrm>
        </p:spPr>
        <p:txBody>
          <a:bodyPr lIns="118872" tIns="0" rIns="45720" bIns="0" anchor="b"/>
          <a:lstStyle>
            <a:lvl1pPr marL="0" indent="0" algn="l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7E67A-D6CF-401E-8E00-3E8CFFC70C48}" type="datetimeFigureOut">
              <a:rPr lang="en-US" smtClean="0"/>
              <a:pPr/>
              <a:t>3/29/2007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50EB0-3B98-4CDD-8CB6-0252637813F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 bwMode="invGray">
          <a:xfrm>
            <a:off x="0" y="5128334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7E67A-D6CF-401E-8E00-3E8CFFC70C48}" type="datetimeFigureOut">
              <a:rPr lang="en-US" smtClean="0"/>
              <a:pPr/>
              <a:t>3/29/2007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50EB0-3B98-4CDD-8CB6-0252637813F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invGray">
          <a:xfrm>
            <a:off x="6598920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108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 bwMode="ltGray">
          <a:xfrm>
            <a:off x="6647687" y="0"/>
            <a:ext cx="2514601" cy="685800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274640"/>
            <a:ext cx="1905000" cy="5851525"/>
          </a:xfrm>
        </p:spPr>
        <p:txBody>
          <a:bodyPr vert="eaVert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304800"/>
            <a:ext cx="6019800" cy="5851525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7E67A-D6CF-401E-8E00-3E8CFFC70C48}" type="datetimeFigureOut">
              <a:rPr lang="en-US" smtClean="0"/>
              <a:pPr/>
              <a:t>3/29/2007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40597" y="6377459"/>
            <a:ext cx="3836404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50EB0-3B98-4CDD-8CB6-0252637813F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422030" y="1371600"/>
            <a:ext cx="8229600" cy="1828800"/>
          </a:xfrm>
        </p:spPr>
        <p:txBody>
          <a:bodyPr vert="horz" lIns="45720" tIns="0" rIns="45720" bIns="0" anchor="b">
            <a:normAutofit/>
            <a:scene3d>
              <a:camera prst="orthographicFront"/>
              <a:lightRig rig="soft" dir="t">
                <a:rot lat="0" lon="0" rev="17220000"/>
              </a:lightRig>
            </a:scene3d>
            <a:sp3d prstMaterial="softEdge">
              <a:bevelT w="38100" h="38100"/>
            </a:sp3d>
          </a:bodyPr>
          <a:lstStyle>
            <a:lvl1pPr>
              <a:defRPr sz="4800" b="1" cap="all" baseline="0">
                <a:ln w="6350">
                  <a:noFill/>
                </a:ln>
                <a:gradFill>
                  <a:gsLst>
                    <a:gs pos="0">
                      <a:schemeClr val="accent1">
                        <a:tint val="73000"/>
                        <a:satMod val="145000"/>
                      </a:schemeClr>
                    </a:gs>
                    <a:gs pos="73000">
                      <a:schemeClr val="accent1">
                        <a:tint val="73000"/>
                        <a:satMod val="145000"/>
                      </a:schemeClr>
                    </a:gs>
                    <a:gs pos="100000">
                      <a:schemeClr val="accent1">
                        <a:tint val="83000"/>
                        <a:satMod val="143000"/>
                      </a:schemeClr>
                    </a:gs>
                  </a:gsLst>
                  <a:lin ang="4800000" scaled="1"/>
                </a:gradFill>
                <a:effectLst>
                  <a:outerShdw blurRad="127000" dist="200000" dir="2700000" algn="tl" rotWithShape="0">
                    <a:srgbClr val="000000">
                      <a:alpha val="30000"/>
                    </a:srgbClr>
                  </a:outerShdw>
                </a:effectLst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7E67A-D6CF-401E-8E00-3E8CFFC70C48}" type="datetimeFigureOut">
              <a:rPr lang="en-US" smtClean="0"/>
              <a:pPr/>
              <a:t>3/29/2007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50EB0-3B98-4CDD-8CB6-0252637813F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371600" y="3331698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</p:spTree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7E67A-D6CF-401E-8E00-3E8CFFC70C48}" type="datetimeFigureOut">
              <a:rPr lang="en-US" smtClean="0"/>
              <a:pPr/>
              <a:t>3/29/2007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50EB0-3B98-4CDD-8CB6-0252637813F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609600"/>
            <a:ext cx="7086600" cy="1828800"/>
          </a:xfrm>
        </p:spPr>
        <p:txBody>
          <a:bodyPr vert="horz" bIns="0" anchor="b">
            <a:noAutofit/>
            <a:scene3d>
              <a:camera prst="orthographicFront"/>
              <a:lightRig rig="soft" dir="t">
                <a:rot lat="0" lon="0" rev="17220000"/>
              </a:lightRig>
            </a:scene3d>
            <a:sp3d prstMaterial="softEdge">
              <a:bevelT w="38100" h="38100"/>
              <a:contourClr>
                <a:schemeClr val="tx2">
                  <a:shade val="50000"/>
                </a:schemeClr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4800" b="1" cap="none" baseline="0">
                <a:ln w="6350">
                  <a:noFill/>
                </a:ln>
                <a:solidFill>
                  <a:schemeClr val="accent1">
                    <a:tint val="90000"/>
                    <a:satMod val="120000"/>
                  </a:schemeClr>
                </a:solidFill>
                <a:effectLst>
                  <a:outerShdw blurRad="114300" dist="101600" dir="2700000" algn="tl" rotWithShape="0">
                    <a:srgbClr val="000000">
                      <a:alpha val="4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00200" y="2507786"/>
            <a:ext cx="7086600" cy="1509712"/>
          </a:xfrm>
        </p:spPr>
        <p:txBody>
          <a:bodyPr anchor="t"/>
          <a:lstStyle>
            <a:lvl1pPr marL="73152" indent="0" algn="l">
              <a:buNone/>
              <a:defRPr sz="20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7E67A-D6CF-401E-8E00-3E8CFFC70C48}" type="datetimeFigureOut">
              <a:rPr lang="en-US" smtClean="0"/>
              <a:pPr/>
              <a:t>3/29/2007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24800" y="6416675"/>
            <a:ext cx="762000" cy="365125"/>
          </a:xfrm>
        </p:spPr>
        <p:txBody>
          <a:bodyPr/>
          <a:lstStyle/>
          <a:p>
            <a:fld id="{C2550EB0-3B98-4CDD-8CB6-0252637813F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7E67A-D6CF-401E-8E00-3E8CFFC70C48}" type="datetimeFigureOut">
              <a:rPr lang="en-US" smtClean="0"/>
              <a:pPr/>
              <a:t>3/29/2007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50EB0-3B98-4CDD-8CB6-0252637813F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2"/>
            <a:ext cx="4040188" cy="750887"/>
          </a:xfrm>
        </p:spPr>
        <p:txBody>
          <a:bodyPr anchor="ctr"/>
          <a:lstStyle>
            <a:lvl1pPr marL="0" indent="0">
              <a:buNone/>
              <a:defRPr sz="2400" b="0" cap="all" baseline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535112"/>
            <a:ext cx="4041775" cy="750887"/>
          </a:xfrm>
        </p:spPr>
        <p:txBody>
          <a:bodyPr anchor="ctr"/>
          <a:lstStyle>
            <a:lvl1pPr marL="0" indent="0">
              <a:buNone/>
              <a:defRPr sz="2400" b="0" cap="all" baseline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362200"/>
            <a:ext cx="4040188" cy="3763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362200"/>
            <a:ext cx="4041775" cy="3763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7E67A-D6CF-401E-8E00-3E8CFFC70C48}" type="datetimeFigureOut">
              <a:rPr lang="en-US" smtClean="0"/>
              <a:pPr/>
              <a:t>3/29/2007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50EB0-3B98-4CDD-8CB6-0252637813F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7E67A-D6CF-401E-8E00-3E8CFFC70C48}" type="datetimeFigureOut">
              <a:rPr lang="en-US" smtClean="0"/>
              <a:pPr/>
              <a:t>3/29/2007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50EB0-3B98-4CDD-8CB6-0252637813F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7E67A-D6CF-401E-8E00-3E8CFFC70C48}" type="datetimeFigureOut">
              <a:rPr lang="en-US" smtClean="0"/>
              <a:pPr/>
              <a:t>3/29/2007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50EB0-3B98-4CDD-8CB6-0252637813F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vert="horz" anchor="b">
            <a:normAutofit/>
            <a:sp3d prstMaterial="softEdge"/>
          </a:bodyPr>
          <a:lstStyle>
            <a:lvl1pPr algn="l">
              <a:buNone/>
              <a:defRPr sz="2200" b="0">
                <a:ln w="6350">
                  <a:noFill/>
                </a:ln>
                <a:solidFill>
                  <a:schemeClr val="accent1">
                    <a:tint val="73000"/>
                    <a:satMod val="180000"/>
                  </a:schemeClr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57200" y="1524000"/>
            <a:ext cx="3008313" cy="4602163"/>
          </a:xfrm>
        </p:spPr>
        <p:txBody>
          <a:bodyPr/>
          <a:lstStyle>
            <a:lvl1pPr marL="0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2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7E67A-D6CF-401E-8E00-3E8CFFC70C48}" type="datetimeFigureOut">
              <a:rPr lang="en-US" smtClean="0"/>
              <a:pPr/>
              <a:t>3/29/2007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50EB0-3B98-4CDD-8CB6-0252637813F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5448"/>
            <a:ext cx="8229600" cy="1252728"/>
          </a:xfrm>
        </p:spPr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7E67A-D6CF-401E-8E00-3E8CFFC70C48}" type="datetimeFigureOut">
              <a:rPr lang="en-US" smtClean="0"/>
              <a:pPr/>
              <a:t>3/29/2007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50EB0-3B98-4CDD-8CB6-0252637813F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609600"/>
            <a:ext cx="5486400" cy="522288"/>
          </a:xfrm>
        </p:spPr>
        <p:txBody>
          <a:bodyPr lIns="45720" rIns="45720" bIns="0" anchor="b">
            <a:sp3d prstMaterial="softEdge"/>
          </a:bodyPr>
          <a:lstStyle>
            <a:lvl1pPr algn="ctr">
              <a:buNone/>
              <a:defRPr sz="20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828800" y="1831975"/>
            <a:ext cx="5486400" cy="3962400"/>
          </a:xfrm>
          <a:solidFill>
            <a:schemeClr val="bg2"/>
          </a:solidFill>
          <a:ln w="44450" cap="sq" cmpd="sng" algn="ctr">
            <a:solidFill>
              <a:srgbClr val="FFFFFF"/>
            </a:solidFill>
            <a:prstDash val="solid"/>
            <a:miter lim="800000"/>
          </a:ln>
          <a:effectLst>
            <a:outerShdw blurRad="190500" dist="228600" dir="2700000" sy="90000">
              <a:srgbClr val="000000">
                <a:alpha val="25000"/>
              </a:srgbClr>
            </a:outerShdw>
          </a:effectLst>
          <a:scene3d>
            <a:camera prst="orthographicFront">
              <a:rot lat="0" lon="0" rev="0"/>
            </a:camera>
            <a:lightRig rig="balanced" dir="tr">
              <a:rot lat="0" lon="0" rev="2700000"/>
            </a:lightRig>
          </a:scene3d>
          <a:sp3d prstMaterial="matte">
            <a:contourClr>
              <a:schemeClr val="tx2">
                <a:shade val="50000"/>
              </a:schemeClr>
            </a:contourClr>
          </a:sp3d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/>
          <a:lstStyle>
            <a:lvl1pPr indent="0">
              <a:buNone/>
              <a:defRPr sz="3200"/>
            </a:lvl1pPr>
          </a:lstStyle>
          <a:p>
            <a:pPr marL="0" algn="l" rtl="0" eaLnBrk="1" latinLnBrk="0" hangingPunct="1"/>
            <a:r>
              <a:rPr kumimoji="0" lang="en-US" smtClean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Click icon to add picture</a:t>
            </a:r>
            <a:endParaRPr kumimoji="0" lang="en-US" dirty="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28800" y="1166787"/>
            <a:ext cx="5486400" cy="530352"/>
          </a:xfrm>
        </p:spPr>
        <p:txBody>
          <a:bodyPr lIns="45720" tIns="45720" rIns="45720" anchor="t"/>
          <a:lstStyle>
            <a:lvl1pPr marL="0" indent="0" algn="ct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7E67A-D6CF-401E-8E00-3E8CFFC70C48}" type="datetimeFigureOut">
              <a:rPr lang="en-US" smtClean="0"/>
              <a:pPr/>
              <a:t>3/29/2007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50EB0-3B98-4CDD-8CB6-0252637813F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7E67A-D6CF-401E-8E00-3E8CFFC70C48}" type="datetimeFigureOut">
              <a:rPr lang="en-US" smtClean="0"/>
              <a:pPr/>
              <a:t>3/29/2007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50EB0-3B98-4CDD-8CB6-0252637813F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7E67A-D6CF-401E-8E00-3E8CFFC70C48}" type="datetimeFigureOut">
              <a:rPr lang="en-US" smtClean="0"/>
              <a:pPr/>
              <a:t>3/29/2007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50EB0-3B98-4CDD-8CB6-0252637813F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ltGray">
          <a:xfrm>
            <a:off x="0" y="1"/>
            <a:ext cx="9144000" cy="260252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 bwMode="invGray">
          <a:xfrm>
            <a:off x="0" y="2602520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9808" y="118872"/>
            <a:ext cx="8013192" cy="1636776"/>
          </a:xfrm>
        </p:spPr>
        <p:txBody>
          <a:bodyPr vert="horz" lIns="91440" tIns="0" rIns="91440" bIns="0" rtlCol="0" anchor="b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 cap="none" baseline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0664" y="1828800"/>
            <a:ext cx="8022336" cy="685800"/>
          </a:xfrm>
        </p:spPr>
        <p:txBody>
          <a:bodyPr lIns="146304" tIns="0" rIns="45720" bIns="0" anchor="t"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7E67A-D6CF-401E-8E00-3E8CFFC70C48}" type="datetimeFigureOut">
              <a:rPr lang="en-US" smtClean="0"/>
              <a:pPr/>
              <a:t>3/29/2007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50EB0-3B98-4CDD-8CB6-0252637813F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73936"/>
            <a:ext cx="4038600" cy="4623816"/>
          </a:xfrm>
        </p:spPr>
        <p:txBody>
          <a:bodyPr lIns="91440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73936"/>
            <a:ext cx="4038600" cy="462381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7E67A-D6CF-401E-8E00-3E8CFFC70C48}" type="datetimeFigureOut">
              <a:rPr lang="en-US" smtClean="0"/>
              <a:pPr/>
              <a:t>3/29/2007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50EB0-3B98-4CDD-8CB6-0252637813F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98987"/>
            <a:ext cx="4040188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49512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698987"/>
            <a:ext cx="4041775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449512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7E67A-D6CF-401E-8E00-3E8CFFC70C48}" type="datetimeFigureOut">
              <a:rPr lang="en-US" smtClean="0"/>
              <a:pPr/>
              <a:t>3/29/2007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50EB0-3B98-4CDD-8CB6-0252637813F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7E67A-D6CF-401E-8E00-3E8CFFC70C48}" type="datetimeFigureOut">
              <a:rPr lang="en-US" smtClean="0"/>
              <a:pPr/>
              <a:t>3/29/2007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50EB0-3B98-4CDD-8CB6-0252637813F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7E67A-D6CF-401E-8E00-3E8CFFC70C48}" type="datetimeFigureOut">
              <a:rPr lang="en-US" smtClean="0"/>
              <a:pPr/>
              <a:t>3/29/2007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50EB0-3B98-4CDD-8CB6-0252637813F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838" y="152400"/>
            <a:ext cx="2523744" cy="978408"/>
          </a:xfrm>
        </p:spPr>
        <p:txBody>
          <a:bodyPr vert="horz" lIns="73152" rIns="45720" bIns="0" rtlCol="0" anchor="b">
            <a:normAutofit/>
            <a:sp3d prstMaterial="matte"/>
          </a:bodyPr>
          <a:lstStyle>
            <a:lvl1pPr algn="l">
              <a:defRPr sz="2000" b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19377" y="1743133"/>
            <a:ext cx="5920641" cy="455888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838" y="1730018"/>
            <a:ext cx="246888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7E67A-D6CF-401E-8E00-3E8CFFC70C48}" type="datetimeFigureOut">
              <a:rPr lang="en-US" smtClean="0"/>
              <a:pPr/>
              <a:t>3/29/2007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50EB0-3B98-4CDD-8CB6-0252637813F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Rectangle 11"/>
          <p:cNvSpPr/>
          <p:nvPr/>
        </p:nvSpPr>
        <p:spPr bwMode="invGray">
          <a:xfrm>
            <a:off x="2855737" y="0"/>
            <a:ext cx="4572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 bwMode="invGray">
          <a:xfrm>
            <a:off x="2855737" y="0"/>
            <a:ext cx="4572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92" y="155448"/>
            <a:ext cx="2525150" cy="978408"/>
          </a:xfrm>
        </p:spPr>
        <p:txBody>
          <a:bodyPr lIns="73152" bIns="0" anchor="b">
            <a:sp3d prstMaterial="matte"/>
          </a:bodyPr>
          <a:lstStyle>
            <a:lvl1pPr algn="l">
              <a:defRPr sz="2000" b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903805" y="1484808"/>
            <a:ext cx="6247397" cy="5373192"/>
          </a:xfrm>
          <a:solidFill>
            <a:schemeClr val="bg2">
              <a:shade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  <a:extLst/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4592" y="1728216"/>
            <a:ext cx="246888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64592" y="1170432"/>
            <a:ext cx="2523744" cy="201168"/>
          </a:xfrm>
        </p:spPr>
        <p:txBody>
          <a:bodyPr/>
          <a:lstStyle/>
          <a:p>
            <a:fld id="{3047E67A-D6CF-401E-8E00-3E8CFFC70C48}" type="datetimeFigureOut">
              <a:rPr lang="en-US" smtClean="0"/>
              <a:pPr/>
              <a:t>3/29/2007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855737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 bwMode="invGray">
          <a:xfrm>
            <a:off x="2855737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35808" y="1170432"/>
            <a:ext cx="5193792" cy="201168"/>
          </a:xfrm>
        </p:spPr>
        <p:txBody>
          <a:bodyPr/>
          <a:lstStyle>
            <a:lvl1pPr>
              <a:defRPr>
                <a:solidFill>
                  <a:schemeClr val="bg1">
                    <a:shade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339328" y="1170432"/>
            <a:ext cx="733864" cy="201168"/>
          </a:xfrm>
        </p:spPr>
        <p:txBody>
          <a:bodyPr/>
          <a:lstStyle/>
          <a:p>
            <a:fld id="{C2550EB0-3B98-4CDD-8CB6-0252637813F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invGray">
          <a:xfrm>
            <a:off x="0" y="1435895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7" name="Rectangle 6"/>
          <p:cNvSpPr/>
          <p:nvPr/>
        </p:nvSpPr>
        <p:spPr bwMode="ltGray">
          <a:xfrm>
            <a:off x="0" y="0"/>
            <a:ext cx="9143999" cy="1433733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251062"/>
          </a:xfrm>
          <a:prstGeom prst="rect">
            <a:avLst/>
          </a:prstGeom>
        </p:spPr>
        <p:txBody>
          <a:bodyPr vert="horz" lIns="91440" rIns="45720" rtlCol="0" anchor="ctr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75191"/>
            <a:ext cx="8229600" cy="4625609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476999"/>
            <a:ext cx="2133600" cy="274320"/>
          </a:xfrm>
          <a:prstGeom prst="rect">
            <a:avLst/>
          </a:prstGeom>
        </p:spPr>
        <p:txBody>
          <a:bodyPr vert="horz" lIns="109728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fld id="{3047E67A-D6CF-401E-8E00-3E8CFFC70C48}" type="datetimeFigureOut">
              <a:rPr lang="en-US" smtClean="0"/>
              <a:pPr/>
              <a:t>3/29/2007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40596" y="6476999"/>
            <a:ext cx="5507719" cy="274320"/>
          </a:xfrm>
          <a:prstGeom prst="rect">
            <a:avLst/>
          </a:prstGeom>
        </p:spPr>
        <p:txBody>
          <a:bodyPr vert="horz" lIns="45720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04396" y="6476999"/>
            <a:ext cx="733864" cy="274320"/>
          </a:xfrm>
          <a:prstGeom prst="rect">
            <a:avLst/>
          </a:prstGeom>
        </p:spPr>
        <p:txBody>
          <a:bodyPr vert="horz" bIns="0" rtlCol="0" anchor="b"/>
          <a:lstStyle>
            <a:lvl1pPr algn="r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fld id="{C2550EB0-3B98-4CDD-8CB6-0252637813F9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ransition>
    <p:fade/>
  </p:transition>
  <p:txStyles>
    <p:titleStyle>
      <a:lvl1pPr algn="l" rtl="0" eaLnBrk="1" latinLnBrk="0" hangingPunct="1">
        <a:spcBef>
          <a:spcPct val="0"/>
        </a:spcBef>
        <a:buNone/>
        <a:defRPr kumimoji="0" sz="4500" b="1" kern="1200">
          <a:solidFill>
            <a:schemeClr val="accent1">
              <a:satMod val="150000"/>
            </a:schemeClr>
          </a:solidFill>
          <a:effectLst/>
          <a:latin typeface="+mj-lt"/>
          <a:ea typeface="+mj-ea"/>
          <a:cs typeface="+mj-cs"/>
        </a:defRPr>
      </a:lvl1pPr>
      <a:extLst/>
    </p:titleStyle>
    <p:bodyStyle>
      <a:lvl1pPr marL="438912" indent="-320040" algn="l" rtl="0" eaLnBrk="1" latinLnBrk="0" hangingPunct="1">
        <a:spcBef>
          <a:spcPts val="0"/>
        </a:spcBef>
        <a:buClr>
          <a:schemeClr val="accent1"/>
        </a:buClr>
        <a:buSzPct val="80000"/>
        <a:buFont typeface="Wingdings 2"/>
        <a:buChar char="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31520" indent="-274320" algn="l" rtl="0" eaLnBrk="1" latinLnBrk="0" hangingPunct="1">
        <a:spcBef>
          <a:spcPct val="20000"/>
        </a:spcBef>
        <a:buClr>
          <a:schemeClr val="accent2"/>
        </a:buClr>
        <a:buSzPct val="90000"/>
        <a:buFont typeface="Wingdings"/>
        <a:buChar char="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96696" indent="-228600" algn="l" rtl="0" eaLnBrk="1" latinLnBrk="0" hangingPunct="1">
        <a:spcBef>
          <a:spcPct val="20000"/>
        </a:spcBef>
        <a:buClr>
          <a:schemeClr val="accent3"/>
        </a:buClr>
        <a:buFont typeface="Arial"/>
        <a:buChar char="▪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16152" indent="-182880" algn="l" rtl="0" eaLnBrk="1" latinLnBrk="0" hangingPunct="1">
        <a:spcBef>
          <a:spcPct val="20000"/>
        </a:spcBef>
        <a:buClr>
          <a:schemeClr val="accent4"/>
        </a:buClr>
        <a:buFont typeface="Arial"/>
        <a:buChar char="▪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26464" indent="-182880" algn="l" rtl="0" eaLnBrk="1" latinLnBrk="0" hangingPunct="1">
        <a:spcBef>
          <a:spcPct val="20000"/>
        </a:spcBef>
        <a:buClr>
          <a:schemeClr val="accent5"/>
        </a:buClr>
        <a:buFont typeface="Wingdings 3"/>
        <a:buChar char=""/>
        <a:defRPr kumimoji="0" lang="en-US" sz="2000" kern="1200" smtClean="0">
          <a:solidFill>
            <a:schemeClr val="tx1"/>
          </a:solidFill>
          <a:latin typeface="+mn-lt"/>
          <a:ea typeface="+mn-ea"/>
          <a:cs typeface="+mn-cs"/>
        </a:defRPr>
      </a:lvl5pPr>
      <a:lvl6pPr marL="1627632" indent="-182880" algn="l" rtl="0" eaLnBrk="1" latinLnBrk="0" hangingPunct="1">
        <a:spcBef>
          <a:spcPct val="20000"/>
        </a:spcBef>
        <a:buClr>
          <a:schemeClr val="accent6"/>
        </a:buClr>
        <a:buSzPct val="100000"/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ct val="20000"/>
        </a:spcBef>
        <a:buClr>
          <a:schemeClr val="accent1"/>
        </a:buClr>
        <a:buSzPct val="100000"/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ct val="20000"/>
        </a:spcBef>
        <a:buClr>
          <a:schemeClr val="accent2"/>
        </a:buClr>
        <a:buFont typeface="Wingdings 2" pitchFamily="18" charset="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231136" indent="-182880" algn="l" rtl="0" eaLnBrk="1" latinLnBrk="0" hangingPunct="1">
        <a:spcBef>
          <a:spcPct val="20000"/>
        </a:spcBef>
        <a:buClr>
          <a:schemeClr val="accent3"/>
        </a:buClr>
        <a:buFont typeface="Wingdings 2" pitchFamily="18" charset="2"/>
        <a:buChar char="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>
              <a:bevelT w="38100" h="38100"/>
            </a:sp3d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70916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457200" y="6416675"/>
            <a:ext cx="2133600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200">
                <a:solidFill>
                  <a:schemeClr val="tx1">
                    <a:shade val="50000"/>
                  </a:schemeClr>
                </a:solidFill>
              </a:defRPr>
            </a:lvl1pPr>
          </a:lstStyle>
          <a:p>
            <a:fld id="{3047E67A-D6CF-401E-8E00-3E8CFFC70C48}" type="datetimeFigureOut">
              <a:rPr lang="en-US" smtClean="0"/>
              <a:pPr/>
              <a:t>3/29/2007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124200" y="6416675"/>
            <a:ext cx="2895600" cy="365125"/>
          </a:xfrm>
          <a:prstGeom prst="rect">
            <a:avLst/>
          </a:prstGeom>
        </p:spPr>
        <p:txBody>
          <a:bodyPr vert="horz" anchor="b"/>
          <a:lstStyle>
            <a:lvl1pPr algn="ctr" eaLnBrk="1" latinLnBrk="0" hangingPunct="1">
              <a:defRPr kumimoji="0" sz="1200">
                <a:solidFill>
                  <a:schemeClr val="tx1">
                    <a:shade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7924800" y="6416675"/>
            <a:ext cx="762000" cy="365125"/>
          </a:xfrm>
          <a:prstGeom prst="rect">
            <a:avLst/>
          </a:prstGeom>
        </p:spPr>
        <p:txBody>
          <a:bodyPr vert="horz" lIns="0" rIns="0" anchor="b"/>
          <a:lstStyle>
            <a:lvl1pPr algn="r" eaLnBrk="1" latinLnBrk="0" hangingPunct="1">
              <a:defRPr kumimoji="0" sz="1200">
                <a:solidFill>
                  <a:schemeClr val="tx1">
                    <a:shade val="50000"/>
                  </a:schemeClr>
                </a:solidFill>
              </a:defRPr>
            </a:lvl1pPr>
          </a:lstStyle>
          <a:p>
            <a:fld id="{C2550EB0-3B98-4CDD-8CB6-0252637813F9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ransition>
    <p:fade/>
  </p:transition>
  <p:txStyles>
    <p:titleStyle>
      <a:lvl1pPr algn="ctr" rtl="0" eaLnBrk="1" latinLnBrk="0" hangingPunct="1">
        <a:spcBef>
          <a:spcPct val="0"/>
        </a:spcBef>
        <a:buNone/>
        <a:defRPr kumimoji="0" sz="4100" b="1" kern="1200" cap="none" baseline="0">
          <a:ln w="6350">
            <a:noFill/>
          </a:ln>
          <a:gradFill>
            <a:gsLst>
              <a:gs pos="0">
                <a:schemeClr val="accent1">
                  <a:tint val="73000"/>
                  <a:satMod val="145000"/>
                </a:schemeClr>
              </a:gs>
              <a:gs pos="73000">
                <a:schemeClr val="accent1">
                  <a:tint val="73000"/>
                  <a:satMod val="145000"/>
                </a:schemeClr>
              </a:gs>
              <a:gs pos="100000">
                <a:schemeClr val="accent1">
                  <a:tint val="83000"/>
                  <a:satMod val="143000"/>
                </a:schemeClr>
              </a:gs>
            </a:gsLst>
            <a:lin ang="4800000" scaled="1"/>
          </a:gradFill>
          <a:effectLst>
            <a:outerShdw blurRad="114300" dist="101600" dir="2700000" algn="tl" rotWithShape="0">
              <a:srgbClr val="000000">
                <a:alpha val="40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548640" indent="-411480" algn="l" rtl="0" eaLnBrk="1" latinLnBrk="0" hangingPunct="1">
        <a:spcBef>
          <a:spcPct val="20000"/>
        </a:spcBef>
        <a:buClr>
          <a:schemeClr val="tx1">
            <a:shade val="95000"/>
          </a:schemeClr>
        </a:buClr>
        <a:buSzPct val="65000"/>
        <a:buFont typeface="Wingdings 2"/>
        <a:buChar char="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868680" indent="-283464" algn="l" rtl="0" eaLnBrk="1" latinLnBrk="0" hangingPunct="1">
        <a:spcBef>
          <a:spcPct val="20000"/>
        </a:spcBef>
        <a:buClr>
          <a:schemeClr val="tx1"/>
        </a:buClr>
        <a:buSzPct val="80000"/>
        <a:buFont typeface="Wingdings 2"/>
        <a:buChar char="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33856" indent="-228600" algn="l" rtl="0" eaLnBrk="1" latinLnBrk="0" hangingPunct="1">
        <a:spcBef>
          <a:spcPct val="20000"/>
        </a:spcBef>
        <a:buClr>
          <a:schemeClr val="tx1"/>
        </a:buClr>
        <a:buSzPct val="95000"/>
        <a:buFont typeface="Wingdings"/>
        <a:buChar char=""/>
        <a:defRPr kumimoji="0"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353312" indent="-182880" algn="l" rtl="0" eaLnBrk="1" latinLnBrk="0" hangingPunct="1">
        <a:spcBef>
          <a:spcPct val="20000"/>
        </a:spcBef>
        <a:buClr>
          <a:schemeClr val="tx1"/>
        </a:buClr>
        <a:buSzPct val="100000"/>
        <a:buFont typeface="Wingdings 3"/>
        <a:buChar char="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545336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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64792" indent="-182880" algn="l" rtl="0" eaLnBrk="1" latinLnBrk="0" hangingPunct="1">
        <a:spcBef>
          <a:spcPct val="20000"/>
        </a:spcBef>
        <a:buClr>
          <a:schemeClr val="tx1"/>
        </a:buClr>
        <a:buFont typeface="Wingdings 3"/>
        <a:buChar char="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65960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67128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368296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devmaster.net/engines/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jpe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w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w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w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w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wmf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wmf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w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wmf"/><Relationship Id="rId4" Type="http://schemas.openxmlformats.org/officeDocument/2006/relationships/image" Target="../media/image63.wmf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3000"/>
                <a:satMod val="110000"/>
              </a:schemeClr>
              <a:schemeClr val="bg1">
                <a:tint val="60000"/>
                <a:satMod val="425000"/>
              </a:schemeClr>
            </a:duotone>
            <a:lum bright="-3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2910" y="4500570"/>
            <a:ext cx="7772400" cy="898521"/>
          </a:xfrm>
        </p:spPr>
        <p:txBody>
          <a:bodyPr>
            <a:normAutofit/>
          </a:bodyPr>
          <a:lstStyle/>
          <a:p>
            <a:r>
              <a:rPr lang="es-AR" cap="none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rebuchet MS" pitchFamily="34" charset="0"/>
              </a:rPr>
              <a:t>j3Engine</a:t>
            </a:r>
            <a:endParaRPr lang="en-US" cap="none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Trebuchet MS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14810" y="5643578"/>
            <a:ext cx="4757726" cy="1038220"/>
          </a:xfrm>
        </p:spPr>
        <p:txBody>
          <a:bodyPr>
            <a:normAutofit/>
            <a:scene3d>
              <a:camera prst="orthographicFront"/>
              <a:lightRig rig="threePt" dir="t"/>
            </a:scene3d>
            <a:sp3d extrusionH="57150">
              <a:bevelT w="82550" h="38100" prst="coolSlant"/>
            </a:sp3d>
          </a:bodyPr>
          <a:lstStyle/>
          <a:p>
            <a:pPr algn="l"/>
            <a:r>
              <a:rPr lang="es-AR" b="1" dirty="0" err="1" smtClean="0">
                <a:solidFill>
                  <a:schemeClr val="accent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</a:rPr>
              <a:t>Alvarez</a:t>
            </a:r>
            <a:r>
              <a:rPr lang="es-AR" b="1" dirty="0" smtClean="0">
                <a:solidFill>
                  <a:schemeClr val="accent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</a:rPr>
              <a:t>, Pablo Nicolás</a:t>
            </a:r>
          </a:p>
          <a:p>
            <a:pPr algn="l"/>
            <a:r>
              <a:rPr lang="es-AR" b="1" dirty="0" err="1" smtClean="0">
                <a:solidFill>
                  <a:schemeClr val="accent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</a:rPr>
              <a:t>Rodriguez</a:t>
            </a:r>
            <a:r>
              <a:rPr lang="es-AR" b="1" dirty="0" smtClean="0">
                <a:solidFill>
                  <a:schemeClr val="accent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</a:rPr>
              <a:t>, Ignacio Gabriel</a:t>
            </a:r>
            <a:endParaRPr lang="en-US" b="1" dirty="0">
              <a:solidFill>
                <a:schemeClr val="accent4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  <a:reflection blurRad="6350" stA="55000" endA="300" endPos="45500" dir="5400000" sy="-100000" algn="bl" rotWithShape="0"/>
              </a:effectLst>
            </a:endParaRPr>
          </a:p>
        </p:txBody>
      </p:sp>
      <p:pic>
        <p:nvPicPr>
          <p:cNvPr id="6" name="Picture 5" descr="test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43108" y="142852"/>
            <a:ext cx="4857784" cy="364333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Datos de la industria en EEUU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lvl="0">
              <a:spcAft>
                <a:spcPts val="2400"/>
              </a:spcAft>
            </a:pPr>
            <a:r>
              <a:rPr lang="es-AR" dirty="0" smtClean="0"/>
              <a:t>35% de los padres juega videojuegos. 80% juega con sus hijos. 66% siente que jugar videojuegos ha unido más a sus familias.</a:t>
            </a:r>
          </a:p>
          <a:p>
            <a:pPr lvl="0">
              <a:spcAft>
                <a:spcPts val="2400"/>
              </a:spcAft>
            </a:pPr>
            <a:r>
              <a:rPr lang="es-AR" dirty="0" smtClean="0"/>
              <a:t>38% de los jugadores son mujeres.</a:t>
            </a:r>
            <a:endParaRPr lang="en-US" dirty="0" smtClean="0"/>
          </a:p>
          <a:p>
            <a:pPr>
              <a:spcAft>
                <a:spcPts val="2400"/>
              </a:spcAft>
            </a:pPr>
            <a:r>
              <a:rPr lang="es-AR" dirty="0" smtClean="0"/>
              <a:t>En el 2005, un 25% de los mayores a 50 años jugó videojuegos. Contra un 9% en 1999.</a:t>
            </a:r>
          </a:p>
          <a:p>
            <a:pPr>
              <a:spcAft>
                <a:spcPts val="2400"/>
              </a:spcAft>
            </a:pPr>
            <a:r>
              <a:rPr lang="es-AR" dirty="0" smtClean="0"/>
              <a:t>44% de los jugadores dice que juegan juegos online 1 o más horas por semana.</a:t>
            </a:r>
          </a:p>
          <a:p>
            <a:pPr>
              <a:buNone/>
            </a:pP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err="1" smtClean="0"/>
              <a:t>Processors</a:t>
            </a:r>
            <a:r>
              <a:rPr lang="es-AR" dirty="0" smtClean="0"/>
              <a:t> – XML de Ejecución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28596" y="1714488"/>
            <a:ext cx="8358246" cy="409342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s-AR" sz="2000" b="1" dirty="0" smtClean="0">
                <a:latin typeface="Courier New" pitchFamily="49" charset="0"/>
                <a:cs typeface="Courier New" pitchFamily="49" charset="0"/>
              </a:rPr>
              <a:t>&lt;?</a:t>
            </a:r>
            <a:r>
              <a:rPr lang="es-AR" sz="2000" b="1" dirty="0" err="1" smtClean="0">
                <a:latin typeface="Courier New" pitchFamily="49" charset="0"/>
                <a:cs typeface="Courier New" pitchFamily="49" charset="0"/>
              </a:rPr>
              <a:t>xml</a:t>
            </a:r>
            <a:r>
              <a:rPr lang="es-AR" sz="2000" b="1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s-AR" sz="2000" b="1" dirty="0" err="1" smtClean="0">
                <a:latin typeface="Courier New" pitchFamily="49" charset="0"/>
                <a:cs typeface="Courier New" pitchFamily="49" charset="0"/>
              </a:rPr>
              <a:t>version</a:t>
            </a:r>
            <a:r>
              <a:rPr lang="es-AR" sz="2000" b="1" dirty="0" smtClean="0">
                <a:latin typeface="Courier New" pitchFamily="49" charset="0"/>
                <a:cs typeface="Courier New" pitchFamily="49" charset="0"/>
              </a:rPr>
              <a:t>="1.0"?&gt;</a:t>
            </a:r>
          </a:p>
          <a:p>
            <a:r>
              <a:rPr lang="es-AR" sz="2000" b="1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s-AR" sz="2000" b="1" dirty="0" err="1" smtClean="0">
                <a:latin typeface="Courier New" pitchFamily="49" charset="0"/>
                <a:cs typeface="Courier New" pitchFamily="49" charset="0"/>
              </a:rPr>
              <a:t>processors</a:t>
            </a:r>
            <a:r>
              <a:rPr lang="es-AR" sz="2000" b="1" dirty="0" smtClean="0">
                <a:latin typeface="Courier New" pitchFamily="49" charset="0"/>
                <a:cs typeface="Courier New" pitchFamily="49" charset="0"/>
              </a:rPr>
              <a:t>&gt;</a:t>
            </a:r>
          </a:p>
          <a:p>
            <a:endParaRPr lang="es-AR" sz="2000" b="1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s-AR" sz="2000" b="1" dirty="0" smtClean="0">
                <a:latin typeface="Courier New" pitchFamily="49" charset="0"/>
                <a:cs typeface="Courier New" pitchFamily="49" charset="0"/>
              </a:rPr>
              <a:t>    &lt;</a:t>
            </a:r>
            <a:r>
              <a:rPr lang="es-AR" sz="2000" b="1" dirty="0" err="1" smtClean="0">
                <a:latin typeface="Courier New" pitchFamily="49" charset="0"/>
                <a:cs typeface="Courier New" pitchFamily="49" charset="0"/>
              </a:rPr>
              <a:t>processorGroup</a:t>
            </a:r>
            <a:r>
              <a:rPr lang="es-AR" sz="2000" b="1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s-AR" sz="2000" b="1" dirty="0" err="1" smtClean="0">
                <a:latin typeface="Courier New" pitchFamily="49" charset="0"/>
                <a:cs typeface="Courier New" pitchFamily="49" charset="0"/>
              </a:rPr>
              <a:t>priority</a:t>
            </a:r>
            <a:r>
              <a:rPr lang="es-AR" sz="2000" b="1" dirty="0" smtClean="0">
                <a:latin typeface="Courier New" pitchFamily="49" charset="0"/>
                <a:cs typeface="Courier New" pitchFamily="49" charset="0"/>
              </a:rPr>
              <a:t>="9" </a:t>
            </a:r>
            <a:r>
              <a:rPr lang="es-AR" sz="2000" b="1" dirty="0" err="1" smtClean="0">
                <a:latin typeface="Courier New" pitchFamily="49" charset="0"/>
                <a:cs typeface="Courier New" pitchFamily="49" charset="0"/>
              </a:rPr>
              <a:t>name</a:t>
            </a:r>
            <a:r>
              <a:rPr lang="es-AR" sz="2000" b="1" dirty="0" smtClean="0">
                <a:latin typeface="Courier New" pitchFamily="49" charset="0"/>
                <a:cs typeface="Courier New" pitchFamily="49" charset="0"/>
              </a:rPr>
              <a:t>="</a:t>
            </a:r>
            <a:r>
              <a:rPr lang="es-AR" sz="2000" b="1" dirty="0" err="1" smtClean="0">
                <a:latin typeface="Courier New" pitchFamily="49" charset="0"/>
                <a:cs typeface="Courier New" pitchFamily="49" charset="0"/>
              </a:rPr>
              <a:t>Group</a:t>
            </a:r>
            <a:r>
              <a:rPr lang="es-AR" sz="2000" b="1" dirty="0" smtClean="0">
                <a:latin typeface="Courier New" pitchFamily="49" charset="0"/>
                <a:cs typeface="Courier New" pitchFamily="49" charset="0"/>
              </a:rPr>
              <a:t> 1"&gt;</a:t>
            </a:r>
          </a:p>
          <a:p>
            <a:r>
              <a:rPr lang="es-AR" sz="2000" b="1" dirty="0" smtClean="0">
                <a:latin typeface="Courier New" pitchFamily="49" charset="0"/>
                <a:cs typeface="Courier New" pitchFamily="49" charset="0"/>
              </a:rPr>
              <a:t>        &lt;</a:t>
            </a:r>
            <a:r>
              <a:rPr lang="es-AR" sz="2000" b="1" dirty="0" err="1" smtClean="0">
                <a:latin typeface="Courier New" pitchFamily="49" charset="0"/>
                <a:cs typeface="Courier New" pitchFamily="49" charset="0"/>
              </a:rPr>
              <a:t>processor</a:t>
            </a:r>
            <a:r>
              <a:rPr lang="es-AR" sz="2000" b="1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s-AR" sz="2000" b="1" dirty="0" err="1" smtClean="0">
                <a:latin typeface="Courier New" pitchFamily="49" charset="0"/>
                <a:cs typeface="Courier New" pitchFamily="49" charset="0"/>
              </a:rPr>
              <a:t>xxx.GameLogicProcessor</a:t>
            </a:r>
            <a:r>
              <a:rPr lang="es-AR" sz="2000" b="1" dirty="0" smtClean="0">
                <a:latin typeface="Courier New" pitchFamily="49" charset="0"/>
                <a:cs typeface="Courier New" pitchFamily="49" charset="0"/>
              </a:rPr>
              <a:t>&lt;/</a:t>
            </a:r>
            <a:r>
              <a:rPr lang="es-AR" sz="2000" b="1" dirty="0" err="1" smtClean="0">
                <a:latin typeface="Courier New" pitchFamily="49" charset="0"/>
                <a:cs typeface="Courier New" pitchFamily="49" charset="0"/>
              </a:rPr>
              <a:t>processor</a:t>
            </a:r>
            <a:r>
              <a:rPr lang="es-AR" sz="2000" b="1" dirty="0" smtClean="0">
                <a:latin typeface="Courier New" pitchFamily="49" charset="0"/>
                <a:cs typeface="Courier New" pitchFamily="49" charset="0"/>
              </a:rPr>
              <a:t>&gt;</a:t>
            </a:r>
          </a:p>
          <a:p>
            <a:r>
              <a:rPr lang="es-AR" sz="2000" b="1" dirty="0" smtClean="0">
                <a:latin typeface="Courier New" pitchFamily="49" charset="0"/>
                <a:cs typeface="Courier New" pitchFamily="49" charset="0"/>
              </a:rPr>
              <a:t>        &lt;</a:t>
            </a:r>
            <a:r>
              <a:rPr lang="es-AR" sz="2000" b="1" dirty="0" err="1" smtClean="0">
                <a:latin typeface="Courier New" pitchFamily="49" charset="0"/>
                <a:cs typeface="Courier New" pitchFamily="49" charset="0"/>
              </a:rPr>
              <a:t>processor</a:t>
            </a:r>
            <a:r>
              <a:rPr lang="es-AR" sz="2000" b="1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s-AR" sz="2000" b="1" dirty="0" err="1" smtClean="0">
                <a:latin typeface="Courier New" pitchFamily="49" charset="0"/>
                <a:cs typeface="Courier New" pitchFamily="49" charset="0"/>
              </a:rPr>
              <a:t>xxx.RenderingProcessor</a:t>
            </a:r>
            <a:r>
              <a:rPr lang="es-AR" sz="2000" b="1" dirty="0" smtClean="0">
                <a:latin typeface="Courier New" pitchFamily="49" charset="0"/>
                <a:cs typeface="Courier New" pitchFamily="49" charset="0"/>
              </a:rPr>
              <a:t>&lt;/</a:t>
            </a:r>
            <a:r>
              <a:rPr lang="es-AR" sz="2000" b="1" dirty="0" err="1" smtClean="0">
                <a:latin typeface="Courier New" pitchFamily="49" charset="0"/>
                <a:cs typeface="Courier New" pitchFamily="49" charset="0"/>
              </a:rPr>
              <a:t>processor</a:t>
            </a:r>
            <a:r>
              <a:rPr lang="es-AR" sz="2000" b="1" dirty="0" smtClean="0">
                <a:latin typeface="Courier New" pitchFamily="49" charset="0"/>
                <a:cs typeface="Courier New" pitchFamily="49" charset="0"/>
              </a:rPr>
              <a:t>&gt;</a:t>
            </a:r>
          </a:p>
          <a:p>
            <a:r>
              <a:rPr lang="es-AR" sz="2000" b="1" dirty="0" smtClean="0">
                <a:latin typeface="Courier New" pitchFamily="49" charset="0"/>
                <a:cs typeface="Courier New" pitchFamily="49" charset="0"/>
              </a:rPr>
              <a:t>    &lt;/</a:t>
            </a:r>
            <a:r>
              <a:rPr lang="es-AR" sz="2000" b="1" dirty="0" err="1" smtClean="0">
                <a:latin typeface="Courier New" pitchFamily="49" charset="0"/>
                <a:cs typeface="Courier New" pitchFamily="49" charset="0"/>
              </a:rPr>
              <a:t>processorGroup</a:t>
            </a:r>
            <a:r>
              <a:rPr lang="es-AR" sz="2000" b="1" dirty="0" smtClean="0">
                <a:latin typeface="Courier New" pitchFamily="49" charset="0"/>
                <a:cs typeface="Courier New" pitchFamily="49" charset="0"/>
              </a:rPr>
              <a:t>&gt;</a:t>
            </a:r>
          </a:p>
          <a:p>
            <a:endParaRPr lang="es-AR" sz="2000" b="1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s-AR" sz="2000" b="1" dirty="0" smtClean="0">
                <a:latin typeface="Courier New" pitchFamily="49" charset="0"/>
                <a:cs typeface="Courier New" pitchFamily="49" charset="0"/>
              </a:rPr>
              <a:t>    &lt;</a:t>
            </a:r>
            <a:r>
              <a:rPr lang="es-AR" sz="2000" b="1" dirty="0" err="1" smtClean="0">
                <a:latin typeface="Courier New" pitchFamily="49" charset="0"/>
                <a:cs typeface="Courier New" pitchFamily="49" charset="0"/>
              </a:rPr>
              <a:t>processorGroup</a:t>
            </a:r>
            <a:r>
              <a:rPr lang="es-AR" sz="2000" b="1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s-AR" sz="2000" b="1" dirty="0" err="1" smtClean="0">
                <a:latin typeface="Courier New" pitchFamily="49" charset="0"/>
                <a:cs typeface="Courier New" pitchFamily="49" charset="0"/>
              </a:rPr>
              <a:t>priority</a:t>
            </a:r>
            <a:r>
              <a:rPr lang="es-AR" sz="2000" b="1" dirty="0" smtClean="0">
                <a:latin typeface="Courier New" pitchFamily="49" charset="0"/>
                <a:cs typeface="Courier New" pitchFamily="49" charset="0"/>
              </a:rPr>
              <a:t>="7" </a:t>
            </a:r>
            <a:r>
              <a:rPr lang="es-AR" sz="2000" b="1" dirty="0" err="1" smtClean="0">
                <a:latin typeface="Courier New" pitchFamily="49" charset="0"/>
                <a:cs typeface="Courier New" pitchFamily="49" charset="0"/>
              </a:rPr>
              <a:t>name</a:t>
            </a:r>
            <a:r>
              <a:rPr lang="es-AR" sz="2000" b="1" dirty="0" smtClean="0">
                <a:latin typeface="Courier New" pitchFamily="49" charset="0"/>
                <a:cs typeface="Courier New" pitchFamily="49" charset="0"/>
              </a:rPr>
              <a:t>="</a:t>
            </a:r>
            <a:r>
              <a:rPr lang="es-AR" sz="2000" b="1" dirty="0" err="1" smtClean="0">
                <a:latin typeface="Courier New" pitchFamily="49" charset="0"/>
                <a:cs typeface="Courier New" pitchFamily="49" charset="0"/>
              </a:rPr>
              <a:t>Group</a:t>
            </a:r>
            <a:r>
              <a:rPr lang="es-AR" sz="2000" b="1" dirty="0" smtClean="0">
                <a:latin typeface="Courier New" pitchFamily="49" charset="0"/>
                <a:cs typeface="Courier New" pitchFamily="49" charset="0"/>
              </a:rPr>
              <a:t> 2"&gt;</a:t>
            </a:r>
          </a:p>
          <a:p>
            <a:r>
              <a:rPr lang="es-AR" sz="2000" b="1" dirty="0" smtClean="0">
                <a:latin typeface="Courier New" pitchFamily="49" charset="0"/>
                <a:cs typeface="Courier New" pitchFamily="49" charset="0"/>
              </a:rPr>
              <a:t>        &lt;</a:t>
            </a:r>
            <a:r>
              <a:rPr lang="es-AR" sz="2000" b="1" dirty="0" err="1" smtClean="0">
                <a:latin typeface="Courier New" pitchFamily="49" charset="0"/>
                <a:cs typeface="Courier New" pitchFamily="49" charset="0"/>
              </a:rPr>
              <a:t>processor</a:t>
            </a:r>
            <a:r>
              <a:rPr lang="es-AR" sz="2000" b="1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s-AR" sz="2000" b="1" dirty="0" err="1" smtClean="0">
                <a:latin typeface="Courier New" pitchFamily="49" charset="0"/>
                <a:cs typeface="Courier New" pitchFamily="49" charset="0"/>
              </a:rPr>
              <a:t>xxx.InputProcessor</a:t>
            </a:r>
            <a:r>
              <a:rPr lang="es-AR" sz="2000" b="1" dirty="0" smtClean="0">
                <a:latin typeface="Courier New" pitchFamily="49" charset="0"/>
                <a:cs typeface="Courier New" pitchFamily="49" charset="0"/>
              </a:rPr>
              <a:t>&lt;/</a:t>
            </a:r>
            <a:r>
              <a:rPr lang="es-AR" sz="2000" b="1" dirty="0" err="1" smtClean="0">
                <a:latin typeface="Courier New" pitchFamily="49" charset="0"/>
                <a:cs typeface="Courier New" pitchFamily="49" charset="0"/>
              </a:rPr>
              <a:t>processor</a:t>
            </a:r>
            <a:r>
              <a:rPr lang="es-AR" sz="2000" b="1" dirty="0" smtClean="0">
                <a:latin typeface="Courier New" pitchFamily="49" charset="0"/>
                <a:cs typeface="Courier New" pitchFamily="49" charset="0"/>
              </a:rPr>
              <a:t>&gt;</a:t>
            </a:r>
          </a:p>
          <a:p>
            <a:r>
              <a:rPr lang="es-AR" sz="2000" b="1" dirty="0" smtClean="0">
                <a:latin typeface="Courier New" pitchFamily="49" charset="0"/>
                <a:cs typeface="Courier New" pitchFamily="49" charset="0"/>
              </a:rPr>
              <a:t>    &lt;/</a:t>
            </a:r>
            <a:r>
              <a:rPr lang="es-AR" sz="2000" b="1" dirty="0" err="1" smtClean="0">
                <a:latin typeface="Courier New" pitchFamily="49" charset="0"/>
                <a:cs typeface="Courier New" pitchFamily="49" charset="0"/>
              </a:rPr>
              <a:t>processorGroup</a:t>
            </a:r>
            <a:r>
              <a:rPr lang="es-AR" sz="2000" b="1" dirty="0" smtClean="0">
                <a:latin typeface="Courier New" pitchFamily="49" charset="0"/>
                <a:cs typeface="Courier New" pitchFamily="49" charset="0"/>
              </a:rPr>
              <a:t>&gt;</a:t>
            </a:r>
          </a:p>
          <a:p>
            <a:endParaRPr lang="es-AR" sz="2000" b="1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s-AR" sz="2000" b="1" dirty="0" smtClean="0">
                <a:latin typeface="Courier New" pitchFamily="49" charset="0"/>
                <a:cs typeface="Courier New" pitchFamily="49" charset="0"/>
              </a:rPr>
              <a:t>&lt;/</a:t>
            </a:r>
            <a:r>
              <a:rPr lang="es-AR" sz="2000" b="1" dirty="0" err="1" smtClean="0">
                <a:latin typeface="Courier New" pitchFamily="49" charset="0"/>
                <a:cs typeface="Courier New" pitchFamily="49" charset="0"/>
              </a:rPr>
              <a:t>processors</a:t>
            </a:r>
            <a:r>
              <a:rPr lang="es-AR" sz="2000" b="1" dirty="0" smtClean="0">
                <a:latin typeface="Courier New" pitchFamily="49" charset="0"/>
                <a:cs typeface="Courier New" pitchFamily="49" charset="0"/>
              </a:rPr>
              <a:t>&gt;</a:t>
            </a:r>
            <a:endParaRPr lang="en-US" sz="2000" b="1" dirty="0">
              <a:latin typeface="Courier New" pitchFamily="49" charset="0"/>
              <a:cs typeface="Courier New" pitchFamily="49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err="1" smtClean="0"/>
              <a:t>GameAction</a:t>
            </a:r>
            <a:r>
              <a:rPr lang="es-AR" dirty="0" smtClean="0"/>
              <a:t> API (GAPI)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8728" y="1571612"/>
            <a:ext cx="6357982" cy="51059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err="1" smtClean="0"/>
              <a:t>GameAction</a:t>
            </a:r>
            <a:r>
              <a:rPr lang="es-AR" dirty="0" smtClean="0"/>
              <a:t> API (GAPI)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AR" dirty="0" smtClean="0"/>
              <a:t>Interfaz para programación de </a:t>
            </a:r>
            <a:r>
              <a:rPr lang="es-AR" dirty="0" err="1" smtClean="0"/>
              <a:t>Behaviors</a:t>
            </a:r>
            <a:r>
              <a:rPr lang="es-AR" dirty="0" smtClean="0"/>
              <a:t/>
            </a:r>
            <a:br>
              <a:rPr lang="es-AR" dirty="0" smtClean="0"/>
            </a:br>
            <a:endParaRPr lang="es-AR" dirty="0" smtClean="0"/>
          </a:p>
          <a:p>
            <a:r>
              <a:rPr lang="es-AR" dirty="0" err="1" smtClean="0"/>
              <a:t>GameAction</a:t>
            </a:r>
            <a:r>
              <a:rPr lang="es-AR" dirty="0" smtClean="0"/>
              <a:t/>
            </a:r>
            <a:br>
              <a:rPr lang="es-AR" dirty="0" smtClean="0"/>
            </a:br>
            <a:endParaRPr lang="es-AR" dirty="0" smtClean="0"/>
          </a:p>
          <a:p>
            <a:r>
              <a:rPr lang="es-AR" dirty="0" err="1" smtClean="0"/>
              <a:t>GameActions</a:t>
            </a:r>
            <a:r>
              <a:rPr lang="es-AR" dirty="0" smtClean="0"/>
              <a:t> (</a:t>
            </a:r>
            <a:r>
              <a:rPr lang="es-AR" i="1" dirty="0" err="1" smtClean="0"/>
              <a:t>Façade</a:t>
            </a:r>
            <a:r>
              <a:rPr lang="es-AR" dirty="0" smtClean="0"/>
              <a:t>)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j3dEngine en ejecución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2910" y="2285992"/>
            <a:ext cx="7953375" cy="3067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j3dEngine en ejecución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38202" y="1568340"/>
            <a:ext cx="7453309" cy="52039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2910" y="4500570"/>
            <a:ext cx="7772400" cy="89852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>
              <a:rot lat="0" lon="0" rev="4800000"/>
            </a:lightRig>
          </a:scene3d>
          <a:sp3d>
            <a:bevelT/>
          </a:sp3d>
        </p:spPr>
        <p:txBody>
          <a:bodyPr>
            <a:normAutofit/>
          </a:bodyPr>
          <a:lstStyle/>
          <a:p>
            <a:r>
              <a:rPr lang="es-AR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rebuchet MS" pitchFamily="34" charset="0"/>
              </a:rPr>
              <a:t>Conclusiones</a:t>
            </a:r>
            <a:endParaRPr lang="en-US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Trebuchet MS" pitchFamily="34" charset="0"/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Evaluación de Arquitectura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457200" y="1774825"/>
          <a:ext cx="8229600" cy="402336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3757610"/>
                <a:gridCol w="4471990"/>
              </a:tblGrid>
              <a:tr h="370840">
                <a:tc>
                  <a:txBody>
                    <a:bodyPr/>
                    <a:lstStyle/>
                    <a:p>
                      <a:r>
                        <a:rPr lang="es-AR" sz="2400" baseline="0" dirty="0" smtClean="0">
                          <a:solidFill>
                            <a:schemeClr val="tx1"/>
                          </a:solidFill>
                        </a:rPr>
                        <a:t>Objetivos</a:t>
                      </a:r>
                      <a:endParaRPr lang="en-US" sz="2400" baseline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sz="2400" baseline="0" dirty="0" smtClean="0">
                          <a:solidFill>
                            <a:schemeClr val="tx1"/>
                          </a:solidFill>
                        </a:rPr>
                        <a:t>Resultados</a:t>
                      </a:r>
                      <a:endParaRPr lang="en-US" sz="2400" baseline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AR" sz="2400" dirty="0" smtClean="0"/>
                        <a:t>Real-time </a:t>
                      </a:r>
                      <a:r>
                        <a:rPr lang="es-AR" sz="2400" dirty="0" err="1" smtClean="0"/>
                        <a:t>Rendering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sz="2400" dirty="0" smtClean="0"/>
                        <a:t>Exitoso gracias al uso de Xith3D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AR" sz="2400" dirty="0" smtClean="0"/>
                        <a:t>Desarrollo en Java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sz="2400" dirty="0" smtClean="0"/>
                        <a:t>Factible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AR" sz="2400" dirty="0" smtClean="0"/>
                        <a:t>Flexible y extensible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Font typeface="Arial" pitchFamily="34" charset="0"/>
                        <a:buNone/>
                      </a:pPr>
                      <a:r>
                        <a:rPr lang="es-AR" sz="2400" dirty="0" smtClean="0"/>
                        <a:t>Fácil configuración (XML)</a:t>
                      </a:r>
                    </a:p>
                    <a:p>
                      <a:pPr>
                        <a:buFont typeface="Arial" pitchFamily="34" charset="0"/>
                        <a:buNone/>
                      </a:pPr>
                      <a:r>
                        <a:rPr lang="es-AR" sz="2400" dirty="0" err="1" smtClean="0"/>
                        <a:t>Processors</a:t>
                      </a:r>
                      <a:r>
                        <a:rPr lang="es-AR" sz="2400" dirty="0" smtClean="0"/>
                        <a:t> </a:t>
                      </a:r>
                      <a:r>
                        <a:rPr lang="es-AR" sz="2400" dirty="0" err="1" smtClean="0"/>
                        <a:t>pluggeables</a:t>
                      </a:r>
                      <a:endParaRPr lang="es-AR" sz="2400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AR" sz="2400" dirty="0" smtClean="0"/>
                        <a:t>Interacción</a:t>
                      </a:r>
                      <a:r>
                        <a:rPr lang="es-AR" sz="2400" baseline="0" dirty="0" smtClean="0"/>
                        <a:t> con el usuario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sz="2400" dirty="0" smtClean="0"/>
                        <a:t>HIAL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AR" sz="2400" dirty="0" smtClean="0"/>
                        <a:t>Configurable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sz="2400" dirty="0" smtClean="0"/>
                        <a:t>XML para configuración de </a:t>
                      </a:r>
                      <a:r>
                        <a:rPr lang="es-AR" sz="2400" dirty="0" err="1" smtClean="0"/>
                        <a:t>Worlds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AR" sz="2400" dirty="0" smtClean="0"/>
                        <a:t>Portable, Java + </a:t>
                      </a:r>
                      <a:r>
                        <a:rPr lang="es-AR" sz="2400" dirty="0" err="1" smtClean="0"/>
                        <a:t>OpenGL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sz="2400" dirty="0" smtClean="0"/>
                        <a:t>No</a:t>
                      </a:r>
                      <a:r>
                        <a:rPr lang="es-AR" sz="2400" baseline="0" dirty="0" smtClean="0"/>
                        <a:t> necesita </a:t>
                      </a:r>
                      <a:r>
                        <a:rPr lang="es-AR" sz="2400" baseline="0" dirty="0" err="1" smtClean="0"/>
                        <a:t>recompilación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AR" sz="2400" dirty="0" err="1" smtClean="0"/>
                        <a:t>Multithreading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sz="2400" dirty="0" smtClean="0"/>
                        <a:t>Configurable por XML</a:t>
                      </a:r>
                      <a:endParaRPr lang="en-US" sz="2400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Objetivos a futuro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AR" dirty="0" err="1" smtClean="0"/>
              <a:t>Engine</a:t>
            </a:r>
            <a:r>
              <a:rPr lang="es-AR" dirty="0" smtClean="0"/>
              <a:t> de Física</a:t>
            </a:r>
          </a:p>
          <a:p>
            <a:r>
              <a:rPr lang="es-AR" dirty="0" err="1" smtClean="0"/>
              <a:t>Engine</a:t>
            </a:r>
            <a:r>
              <a:rPr lang="es-AR" dirty="0" smtClean="0"/>
              <a:t> de Scripting</a:t>
            </a:r>
          </a:p>
          <a:p>
            <a:r>
              <a:rPr lang="es-AR" dirty="0" err="1" smtClean="0"/>
              <a:t>Engine</a:t>
            </a:r>
            <a:r>
              <a:rPr lang="es-AR" dirty="0" smtClean="0"/>
              <a:t> de Inteligencia Artificial</a:t>
            </a:r>
          </a:p>
          <a:p>
            <a:r>
              <a:rPr lang="es-AR" dirty="0" smtClean="0"/>
              <a:t>Mapas</a:t>
            </a:r>
          </a:p>
          <a:p>
            <a:r>
              <a:rPr lang="es-AR" dirty="0" smtClean="0"/>
              <a:t>Audio/Video</a:t>
            </a:r>
          </a:p>
          <a:p>
            <a:r>
              <a:rPr lang="es-AR" dirty="0" err="1" smtClean="0"/>
              <a:t>Networking</a:t>
            </a:r>
            <a:endParaRPr lang="es-AR" dirty="0" smtClean="0"/>
          </a:p>
          <a:p>
            <a:r>
              <a:rPr lang="es-AR" dirty="0" smtClean="0"/>
              <a:t>Optimizaciones de rendimiento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2910" y="4500570"/>
            <a:ext cx="7772400" cy="89852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>
              <a:rot lat="0" lon="0" rev="4800000"/>
            </a:lightRig>
          </a:scene3d>
          <a:sp3d>
            <a:bevelT/>
          </a:sp3d>
        </p:spPr>
        <p:txBody>
          <a:bodyPr>
            <a:normAutofit/>
          </a:bodyPr>
          <a:lstStyle/>
          <a:p>
            <a:r>
              <a:rPr lang="es-AR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rebuchet MS" pitchFamily="34" charset="0"/>
              </a:rPr>
              <a:t>Demo</a:t>
            </a:r>
            <a:endParaRPr lang="en-US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Trebuchet MS" pitchFamily="34" charset="0"/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2910" y="4500570"/>
            <a:ext cx="7772400" cy="89852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>
              <a:rot lat="0" lon="0" rev="4800000"/>
            </a:lightRig>
          </a:scene3d>
          <a:sp3d>
            <a:bevelT/>
          </a:sp3d>
        </p:spPr>
        <p:txBody>
          <a:bodyPr>
            <a:normAutofit/>
          </a:bodyPr>
          <a:lstStyle/>
          <a:p>
            <a:r>
              <a:rPr lang="es-AR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rebuchet MS" pitchFamily="34" charset="0"/>
              </a:rPr>
              <a:t>Referencias</a:t>
            </a:r>
            <a:endParaRPr lang="en-US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Trebuchet MS" pitchFamily="34" charset="0"/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Datos de la industria en EEUU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457200" y="1774825"/>
          <a:ext cx="8229600" cy="46259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Referencias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AR" u="sng" dirty="0" smtClean="0">
                <a:latin typeface="Arial" pitchFamily="34" charset="0"/>
                <a:cs typeface="Arial" pitchFamily="34" charset="0"/>
              </a:rPr>
              <a:t>Libros</a:t>
            </a:r>
          </a:p>
          <a:p>
            <a:pPr lvl="1">
              <a:spcBef>
                <a:spcPts val="1200"/>
              </a:spcBef>
            </a:pPr>
            <a:r>
              <a:rPr lang="es-AR" sz="2000" dirty="0" smtClean="0">
                <a:latin typeface="Arial" pitchFamily="34" charset="0"/>
                <a:cs typeface="Arial" pitchFamily="34" charset="0"/>
              </a:rPr>
              <a:t>Finney, </a:t>
            </a:r>
            <a:r>
              <a:rPr lang="es-AR" sz="2000" i="1" dirty="0" smtClean="0">
                <a:latin typeface="Arial" pitchFamily="34" charset="0"/>
                <a:cs typeface="Arial" pitchFamily="34" charset="0"/>
              </a:rPr>
              <a:t>3D </a:t>
            </a:r>
            <a:r>
              <a:rPr lang="es-AR" sz="2000" i="1" dirty="0" err="1" smtClean="0">
                <a:latin typeface="Arial" pitchFamily="34" charset="0"/>
                <a:cs typeface="Arial" pitchFamily="34" charset="0"/>
              </a:rPr>
              <a:t>Game</a:t>
            </a:r>
            <a:r>
              <a:rPr lang="es-AR" sz="2000" i="1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s-AR" sz="2000" i="1" dirty="0" err="1" smtClean="0">
                <a:latin typeface="Arial" pitchFamily="34" charset="0"/>
                <a:cs typeface="Arial" pitchFamily="34" charset="0"/>
              </a:rPr>
              <a:t>Programming</a:t>
            </a:r>
            <a:r>
              <a:rPr lang="es-AR" sz="2000" dirty="0" smtClean="0">
                <a:latin typeface="Arial" pitchFamily="34" charset="0"/>
                <a:cs typeface="Arial" pitchFamily="34" charset="0"/>
              </a:rPr>
              <a:t>, Premier </a:t>
            </a:r>
            <a:r>
              <a:rPr lang="es-AR" sz="2000" dirty="0" err="1" smtClean="0">
                <a:latin typeface="Arial" pitchFamily="34" charset="0"/>
                <a:cs typeface="Arial" pitchFamily="34" charset="0"/>
              </a:rPr>
              <a:t>Press</a:t>
            </a:r>
            <a:r>
              <a:rPr lang="es-AR" sz="2000" dirty="0" smtClean="0">
                <a:latin typeface="Arial" pitchFamily="34" charset="0"/>
                <a:cs typeface="Arial" pitchFamily="34" charset="0"/>
              </a:rPr>
              <a:t>, 2004</a:t>
            </a:r>
          </a:p>
          <a:p>
            <a:pPr lvl="1">
              <a:spcBef>
                <a:spcPts val="1200"/>
              </a:spcBef>
            </a:pPr>
            <a:r>
              <a:rPr lang="es-AR" sz="2000" dirty="0" err="1" smtClean="0">
                <a:latin typeface="Arial" pitchFamily="34" charset="0"/>
                <a:cs typeface="Arial" pitchFamily="34" charset="0"/>
              </a:rPr>
              <a:t>Zerbst</a:t>
            </a:r>
            <a:r>
              <a:rPr lang="es-AR" sz="2000" dirty="0" smtClean="0">
                <a:latin typeface="Arial" pitchFamily="34" charset="0"/>
                <a:cs typeface="Arial" pitchFamily="34" charset="0"/>
              </a:rPr>
              <a:t>, </a:t>
            </a:r>
            <a:r>
              <a:rPr lang="es-AR" sz="2000" dirty="0" err="1" smtClean="0">
                <a:latin typeface="Arial" pitchFamily="34" charset="0"/>
                <a:cs typeface="Arial" pitchFamily="34" charset="0"/>
              </a:rPr>
              <a:t>Duvel</a:t>
            </a:r>
            <a:r>
              <a:rPr lang="es-AR" sz="2000" dirty="0" smtClean="0">
                <a:latin typeface="Arial" pitchFamily="34" charset="0"/>
                <a:cs typeface="Arial" pitchFamily="34" charset="0"/>
              </a:rPr>
              <a:t>, </a:t>
            </a:r>
            <a:r>
              <a:rPr lang="es-AR" sz="2000" i="1" dirty="0" smtClean="0">
                <a:latin typeface="Arial" pitchFamily="34" charset="0"/>
                <a:cs typeface="Arial" pitchFamily="34" charset="0"/>
              </a:rPr>
              <a:t>3D </a:t>
            </a:r>
            <a:r>
              <a:rPr lang="es-AR" sz="2000" i="1" dirty="0" err="1" smtClean="0">
                <a:latin typeface="Arial" pitchFamily="34" charset="0"/>
                <a:cs typeface="Arial" pitchFamily="34" charset="0"/>
              </a:rPr>
              <a:t>Game</a:t>
            </a:r>
            <a:r>
              <a:rPr lang="es-AR" sz="2000" i="1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s-AR" sz="2000" i="1" dirty="0" err="1" smtClean="0">
                <a:latin typeface="Arial" pitchFamily="34" charset="0"/>
                <a:cs typeface="Arial" pitchFamily="34" charset="0"/>
              </a:rPr>
              <a:t>Engine</a:t>
            </a:r>
            <a:r>
              <a:rPr lang="es-AR" sz="2000" i="1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s-AR" sz="2000" i="1" dirty="0" err="1" smtClean="0">
                <a:latin typeface="Arial" pitchFamily="34" charset="0"/>
                <a:cs typeface="Arial" pitchFamily="34" charset="0"/>
              </a:rPr>
              <a:t>Programming</a:t>
            </a:r>
            <a:r>
              <a:rPr lang="es-AR" sz="2000" dirty="0" smtClean="0">
                <a:latin typeface="Arial" pitchFamily="34" charset="0"/>
                <a:cs typeface="Arial" pitchFamily="34" charset="0"/>
              </a:rPr>
              <a:t>, Premier </a:t>
            </a:r>
            <a:r>
              <a:rPr lang="es-AR" sz="2000" dirty="0" err="1" smtClean="0">
                <a:latin typeface="Arial" pitchFamily="34" charset="0"/>
                <a:cs typeface="Arial" pitchFamily="34" charset="0"/>
              </a:rPr>
              <a:t>Press</a:t>
            </a:r>
            <a:r>
              <a:rPr lang="es-AR" sz="2000" dirty="0" smtClean="0">
                <a:latin typeface="Arial" pitchFamily="34" charset="0"/>
                <a:cs typeface="Arial" pitchFamily="34" charset="0"/>
              </a:rPr>
              <a:t>, 2004</a:t>
            </a:r>
          </a:p>
          <a:p>
            <a:pPr lvl="1">
              <a:spcBef>
                <a:spcPts val="1200"/>
              </a:spcBef>
            </a:pPr>
            <a:r>
              <a:rPr lang="es-AR" sz="2000" dirty="0" err="1" smtClean="0">
                <a:latin typeface="Arial" pitchFamily="34" charset="0"/>
                <a:cs typeface="Arial" pitchFamily="34" charset="0"/>
              </a:rPr>
              <a:t>Eberly</a:t>
            </a:r>
            <a:r>
              <a:rPr lang="es-AR" sz="2000" dirty="0" smtClean="0">
                <a:latin typeface="Arial" pitchFamily="34" charset="0"/>
                <a:cs typeface="Arial" pitchFamily="34" charset="0"/>
              </a:rPr>
              <a:t>, </a:t>
            </a:r>
            <a:r>
              <a:rPr lang="es-AR" sz="2000" i="1" dirty="0" smtClean="0">
                <a:latin typeface="Arial" pitchFamily="34" charset="0"/>
                <a:cs typeface="Arial" pitchFamily="34" charset="0"/>
              </a:rPr>
              <a:t>3D </a:t>
            </a:r>
            <a:r>
              <a:rPr lang="es-AR" sz="2000" i="1" dirty="0" err="1" smtClean="0">
                <a:latin typeface="Arial" pitchFamily="34" charset="0"/>
                <a:cs typeface="Arial" pitchFamily="34" charset="0"/>
              </a:rPr>
              <a:t>Game</a:t>
            </a:r>
            <a:r>
              <a:rPr lang="es-AR" sz="2000" i="1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s-AR" sz="2000" i="1" dirty="0" err="1" smtClean="0">
                <a:latin typeface="Arial" pitchFamily="34" charset="0"/>
                <a:cs typeface="Arial" pitchFamily="34" charset="0"/>
              </a:rPr>
              <a:t>Engine</a:t>
            </a:r>
            <a:r>
              <a:rPr lang="es-AR" sz="2000" i="1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s-AR" sz="2000" i="1" dirty="0" err="1" smtClean="0">
                <a:latin typeface="Arial" pitchFamily="34" charset="0"/>
                <a:cs typeface="Arial" pitchFamily="34" charset="0"/>
              </a:rPr>
              <a:t>Architecture</a:t>
            </a:r>
            <a:r>
              <a:rPr lang="es-AR" sz="2000" dirty="0" smtClean="0">
                <a:latin typeface="Arial" pitchFamily="34" charset="0"/>
                <a:cs typeface="Arial" pitchFamily="34" charset="0"/>
              </a:rPr>
              <a:t>, Morgan </a:t>
            </a:r>
            <a:r>
              <a:rPr lang="es-AR" sz="2000" dirty="0" err="1" smtClean="0">
                <a:latin typeface="Arial" pitchFamily="34" charset="0"/>
                <a:cs typeface="Arial" pitchFamily="34" charset="0"/>
              </a:rPr>
              <a:t>Kauffman</a:t>
            </a:r>
            <a:r>
              <a:rPr lang="es-AR" sz="2000" dirty="0" smtClean="0">
                <a:latin typeface="Arial" pitchFamily="34" charset="0"/>
                <a:cs typeface="Arial" pitchFamily="34" charset="0"/>
              </a:rPr>
              <a:t>, 2005</a:t>
            </a:r>
          </a:p>
          <a:p>
            <a:pPr lvl="1">
              <a:spcBef>
                <a:spcPts val="1200"/>
              </a:spcBef>
            </a:pPr>
            <a:r>
              <a:rPr lang="es-AR" sz="2000" dirty="0" err="1" smtClean="0">
                <a:latin typeface="Arial" pitchFamily="34" charset="0"/>
                <a:cs typeface="Arial" pitchFamily="34" charset="0"/>
              </a:rPr>
              <a:t>Davison</a:t>
            </a:r>
            <a:r>
              <a:rPr lang="es-AR" sz="2000" dirty="0" smtClean="0">
                <a:latin typeface="Arial" pitchFamily="34" charset="0"/>
                <a:cs typeface="Arial" pitchFamily="34" charset="0"/>
              </a:rPr>
              <a:t>, </a:t>
            </a:r>
            <a:r>
              <a:rPr lang="es-AR" sz="2000" dirty="0" err="1" smtClean="0">
                <a:latin typeface="Arial" pitchFamily="34" charset="0"/>
                <a:cs typeface="Arial" pitchFamily="34" charset="0"/>
              </a:rPr>
              <a:t>Killer</a:t>
            </a:r>
            <a:r>
              <a:rPr lang="es-AR" sz="2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s-AR" sz="2000" i="1" dirty="0" err="1" smtClean="0">
                <a:latin typeface="Arial" pitchFamily="34" charset="0"/>
                <a:cs typeface="Arial" pitchFamily="34" charset="0"/>
              </a:rPr>
              <a:t>Game</a:t>
            </a:r>
            <a:r>
              <a:rPr lang="es-AR" sz="2000" i="1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s-AR" sz="2000" i="1" dirty="0" err="1" smtClean="0">
                <a:latin typeface="Arial" pitchFamily="34" charset="0"/>
                <a:cs typeface="Arial" pitchFamily="34" charset="0"/>
              </a:rPr>
              <a:t>Programming</a:t>
            </a:r>
            <a:r>
              <a:rPr lang="es-AR" sz="2000" i="1" dirty="0" smtClean="0">
                <a:latin typeface="Arial" pitchFamily="34" charset="0"/>
                <a:cs typeface="Arial" pitchFamily="34" charset="0"/>
              </a:rPr>
              <a:t> in Java</a:t>
            </a:r>
            <a:r>
              <a:rPr lang="es-AR" sz="2000" dirty="0" smtClean="0">
                <a:latin typeface="Arial" pitchFamily="34" charset="0"/>
                <a:cs typeface="Arial" pitchFamily="34" charset="0"/>
              </a:rPr>
              <a:t>, </a:t>
            </a:r>
            <a:r>
              <a:rPr lang="es-AR" sz="2000" dirty="0" err="1" smtClean="0">
                <a:latin typeface="Arial" pitchFamily="34" charset="0"/>
                <a:cs typeface="Arial" pitchFamily="34" charset="0"/>
              </a:rPr>
              <a:t>O’Reilly</a:t>
            </a:r>
            <a:r>
              <a:rPr lang="es-AR" sz="2000" dirty="0" smtClean="0">
                <a:latin typeface="Arial" pitchFamily="34" charset="0"/>
                <a:cs typeface="Arial" pitchFamily="34" charset="0"/>
              </a:rPr>
              <a:t>, 2005</a:t>
            </a:r>
          </a:p>
          <a:p>
            <a:pPr lvl="1">
              <a:spcBef>
                <a:spcPts val="1200"/>
              </a:spcBef>
            </a:pPr>
            <a:r>
              <a:rPr lang="es-AR" sz="2000" dirty="0" err="1" smtClean="0">
                <a:latin typeface="Arial" pitchFamily="34" charset="0"/>
                <a:cs typeface="Arial" pitchFamily="34" charset="0"/>
              </a:rPr>
              <a:t>Brackeen</a:t>
            </a:r>
            <a:r>
              <a:rPr lang="es-AR" sz="2000" dirty="0" smtClean="0">
                <a:latin typeface="Arial" pitchFamily="34" charset="0"/>
                <a:cs typeface="Arial" pitchFamily="34" charset="0"/>
              </a:rPr>
              <a:t>, </a:t>
            </a:r>
            <a:r>
              <a:rPr lang="es-AR" sz="2000" dirty="0" err="1" smtClean="0">
                <a:latin typeface="Arial" pitchFamily="34" charset="0"/>
                <a:cs typeface="Arial" pitchFamily="34" charset="0"/>
              </a:rPr>
              <a:t>Barker</a:t>
            </a:r>
            <a:r>
              <a:rPr lang="es-AR" sz="2000" dirty="0" smtClean="0">
                <a:latin typeface="Arial" pitchFamily="34" charset="0"/>
                <a:cs typeface="Arial" pitchFamily="34" charset="0"/>
              </a:rPr>
              <a:t>, </a:t>
            </a:r>
            <a:r>
              <a:rPr lang="es-AR" sz="2000" dirty="0" err="1" smtClean="0">
                <a:latin typeface="Arial" pitchFamily="34" charset="0"/>
                <a:cs typeface="Arial" pitchFamily="34" charset="0"/>
              </a:rPr>
              <a:t>Wanhelsuwé</a:t>
            </a:r>
            <a:r>
              <a:rPr lang="es-AR" sz="2000" dirty="0" smtClean="0">
                <a:latin typeface="Arial" pitchFamily="34" charset="0"/>
                <a:cs typeface="Arial" pitchFamily="34" charset="0"/>
              </a:rPr>
              <a:t>, </a:t>
            </a:r>
            <a:r>
              <a:rPr lang="es-AR" sz="2000" i="1" dirty="0" err="1" smtClean="0">
                <a:latin typeface="Arial" pitchFamily="34" charset="0"/>
                <a:cs typeface="Arial" pitchFamily="34" charset="0"/>
              </a:rPr>
              <a:t>Developing</a:t>
            </a:r>
            <a:r>
              <a:rPr lang="es-AR" sz="2000" i="1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s-AR" sz="2000" i="1" dirty="0" err="1" smtClean="0">
                <a:latin typeface="Arial" pitchFamily="34" charset="0"/>
                <a:cs typeface="Arial" pitchFamily="34" charset="0"/>
              </a:rPr>
              <a:t>Games</a:t>
            </a:r>
            <a:r>
              <a:rPr lang="es-AR" sz="2000" i="1" dirty="0" smtClean="0">
                <a:latin typeface="Arial" pitchFamily="34" charset="0"/>
                <a:cs typeface="Arial" pitchFamily="34" charset="0"/>
              </a:rPr>
              <a:t> in Java</a:t>
            </a:r>
            <a:r>
              <a:rPr lang="es-AR" sz="2000" dirty="0" smtClean="0">
                <a:latin typeface="Arial" pitchFamily="34" charset="0"/>
                <a:cs typeface="Arial" pitchFamily="34" charset="0"/>
              </a:rPr>
              <a:t>, New </a:t>
            </a:r>
            <a:r>
              <a:rPr lang="es-AR" sz="2000" dirty="0" err="1" smtClean="0">
                <a:latin typeface="Arial" pitchFamily="34" charset="0"/>
                <a:cs typeface="Arial" pitchFamily="34" charset="0"/>
              </a:rPr>
              <a:t>Riders</a:t>
            </a:r>
            <a:r>
              <a:rPr lang="es-AR" sz="2000" dirty="0" smtClean="0">
                <a:latin typeface="Arial" pitchFamily="34" charset="0"/>
                <a:cs typeface="Arial" pitchFamily="34" charset="0"/>
              </a:rPr>
              <a:t> Publishing, 2003</a:t>
            </a:r>
          </a:p>
          <a:p>
            <a:pPr lvl="1">
              <a:spcBef>
                <a:spcPts val="1200"/>
              </a:spcBef>
            </a:pPr>
            <a:r>
              <a:rPr lang="es-AR" sz="2000" dirty="0" err="1" smtClean="0">
                <a:latin typeface="Arial" pitchFamily="34" charset="0"/>
                <a:cs typeface="Arial" pitchFamily="34" charset="0"/>
              </a:rPr>
              <a:t>Dunn</a:t>
            </a:r>
            <a:r>
              <a:rPr lang="es-AR" sz="2000" dirty="0" smtClean="0">
                <a:latin typeface="Arial" pitchFamily="34" charset="0"/>
                <a:cs typeface="Arial" pitchFamily="34" charset="0"/>
              </a:rPr>
              <a:t>, </a:t>
            </a:r>
            <a:r>
              <a:rPr lang="es-AR" sz="2000" dirty="0" err="1" smtClean="0">
                <a:latin typeface="Arial" pitchFamily="34" charset="0"/>
                <a:cs typeface="Arial" pitchFamily="34" charset="0"/>
              </a:rPr>
              <a:t>Parberry</a:t>
            </a:r>
            <a:r>
              <a:rPr lang="es-AR" sz="2000" dirty="0" smtClean="0">
                <a:latin typeface="Arial" pitchFamily="34" charset="0"/>
                <a:cs typeface="Arial" pitchFamily="34" charset="0"/>
              </a:rPr>
              <a:t>, </a:t>
            </a:r>
            <a:r>
              <a:rPr lang="es-AR" sz="2000" i="1" dirty="0" smtClean="0">
                <a:latin typeface="Arial" pitchFamily="34" charset="0"/>
                <a:cs typeface="Arial" pitchFamily="34" charset="0"/>
              </a:rPr>
              <a:t>3D </a:t>
            </a:r>
            <a:r>
              <a:rPr lang="es-AR" sz="2000" i="1" dirty="0" err="1" smtClean="0">
                <a:latin typeface="Arial" pitchFamily="34" charset="0"/>
                <a:cs typeface="Arial" pitchFamily="34" charset="0"/>
              </a:rPr>
              <a:t>Math</a:t>
            </a:r>
            <a:r>
              <a:rPr lang="es-AR" sz="2000" i="1" dirty="0" smtClean="0">
                <a:latin typeface="Arial" pitchFamily="34" charset="0"/>
                <a:cs typeface="Arial" pitchFamily="34" charset="0"/>
              </a:rPr>
              <a:t> Primer</a:t>
            </a:r>
            <a:r>
              <a:rPr lang="es-AR" sz="2000" dirty="0" smtClean="0">
                <a:latin typeface="Arial" pitchFamily="34" charset="0"/>
                <a:cs typeface="Arial" pitchFamily="34" charset="0"/>
              </a:rPr>
              <a:t>, </a:t>
            </a:r>
            <a:r>
              <a:rPr lang="es-AR" sz="2000" dirty="0" err="1" smtClean="0">
                <a:latin typeface="Arial" pitchFamily="34" charset="0"/>
                <a:cs typeface="Arial" pitchFamily="34" charset="0"/>
              </a:rPr>
              <a:t>Wordware</a:t>
            </a:r>
            <a:r>
              <a:rPr lang="es-AR" sz="2000" dirty="0" smtClean="0">
                <a:latin typeface="Arial" pitchFamily="34" charset="0"/>
                <a:cs typeface="Arial" pitchFamily="34" charset="0"/>
              </a:rPr>
              <a:t> Publishing, 2002</a:t>
            </a:r>
          </a:p>
          <a:p>
            <a:pPr lvl="1">
              <a:spcBef>
                <a:spcPts val="1200"/>
              </a:spcBef>
            </a:pPr>
            <a:r>
              <a:rPr lang="es-AR" sz="2000" dirty="0" err="1" smtClean="0">
                <a:latin typeface="Arial" pitchFamily="34" charset="0"/>
                <a:cs typeface="Arial" pitchFamily="34" charset="0"/>
              </a:rPr>
              <a:t>Dempski</a:t>
            </a:r>
            <a:r>
              <a:rPr lang="es-AR" sz="2000" dirty="0" smtClean="0">
                <a:latin typeface="Arial" pitchFamily="34" charset="0"/>
                <a:cs typeface="Arial" pitchFamily="34" charset="0"/>
              </a:rPr>
              <a:t>, </a:t>
            </a:r>
            <a:r>
              <a:rPr lang="es-AR" sz="2000" i="1" dirty="0" err="1" smtClean="0">
                <a:latin typeface="Arial" pitchFamily="34" charset="0"/>
                <a:cs typeface="Arial" pitchFamily="34" charset="0"/>
              </a:rPr>
              <a:t>Realtime</a:t>
            </a:r>
            <a:r>
              <a:rPr lang="es-AR" sz="2000" i="1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s-AR" sz="2000" i="1" dirty="0" err="1" smtClean="0">
                <a:latin typeface="Arial" pitchFamily="34" charset="0"/>
                <a:cs typeface="Arial" pitchFamily="34" charset="0"/>
              </a:rPr>
              <a:t>Rendering</a:t>
            </a:r>
            <a:r>
              <a:rPr lang="es-AR" sz="2000" i="1" dirty="0" smtClean="0">
                <a:latin typeface="Arial" pitchFamily="34" charset="0"/>
                <a:cs typeface="Arial" pitchFamily="34" charset="0"/>
              </a:rPr>
              <a:t> in </a:t>
            </a:r>
            <a:r>
              <a:rPr lang="es-AR" sz="2000" i="1" dirty="0" err="1" smtClean="0">
                <a:latin typeface="Arial" pitchFamily="34" charset="0"/>
                <a:cs typeface="Arial" pitchFamily="34" charset="0"/>
              </a:rPr>
              <a:t>DirectX</a:t>
            </a:r>
            <a:r>
              <a:rPr lang="es-AR" sz="2000" dirty="0" smtClean="0">
                <a:latin typeface="Arial" pitchFamily="34" charset="0"/>
                <a:cs typeface="Arial" pitchFamily="34" charset="0"/>
              </a:rPr>
              <a:t>, Premier </a:t>
            </a:r>
            <a:r>
              <a:rPr lang="es-AR" sz="2000" dirty="0" err="1" smtClean="0">
                <a:latin typeface="Arial" pitchFamily="34" charset="0"/>
                <a:cs typeface="Arial" pitchFamily="34" charset="0"/>
              </a:rPr>
              <a:t>Press</a:t>
            </a:r>
            <a:r>
              <a:rPr lang="es-AR" sz="2000" dirty="0" smtClean="0">
                <a:latin typeface="Arial" pitchFamily="34" charset="0"/>
                <a:cs typeface="Arial" pitchFamily="34" charset="0"/>
              </a:rPr>
              <a:t>, 2002</a:t>
            </a:r>
          </a:p>
          <a:p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Referencias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s-AR" sz="3500" u="sng" dirty="0" smtClean="0">
                <a:latin typeface="Arial" pitchFamily="34" charset="0"/>
              </a:rPr>
              <a:t>Artículos</a:t>
            </a:r>
            <a:r>
              <a:rPr lang="es-AR" u="sng" dirty="0" smtClean="0">
                <a:latin typeface="Arial" pitchFamily="34" charset="0"/>
              </a:rPr>
              <a:t> y </a:t>
            </a:r>
            <a:r>
              <a:rPr lang="es-AR" u="sng" dirty="0" err="1" smtClean="0">
                <a:latin typeface="Arial" pitchFamily="34" charset="0"/>
              </a:rPr>
              <a:t>Papers</a:t>
            </a:r>
            <a:endParaRPr lang="es-AR" u="sng" dirty="0" smtClean="0">
              <a:latin typeface="Arial" pitchFamily="34" charset="0"/>
            </a:endParaRPr>
          </a:p>
          <a:p>
            <a:pPr lvl="1">
              <a:spcBef>
                <a:spcPts val="1800"/>
              </a:spcBef>
            </a:pPr>
            <a:r>
              <a:rPr lang="es-AR" sz="2200" dirty="0" smtClean="0">
                <a:latin typeface="Arial" pitchFamily="34" charset="0"/>
              </a:rPr>
              <a:t>Gonzales </a:t>
            </a:r>
            <a:r>
              <a:rPr lang="es-AR" sz="2200" dirty="0" err="1" smtClean="0">
                <a:latin typeface="Arial" pitchFamily="34" charset="0"/>
              </a:rPr>
              <a:t>Clua</a:t>
            </a:r>
            <a:r>
              <a:rPr lang="es-AR" sz="2200" dirty="0" smtClean="0">
                <a:latin typeface="Arial" pitchFamily="34" charset="0"/>
              </a:rPr>
              <a:t>, </a:t>
            </a:r>
            <a:r>
              <a:rPr lang="es-AR" sz="2200" dirty="0" err="1" smtClean="0">
                <a:latin typeface="Arial" pitchFamily="34" charset="0"/>
              </a:rPr>
              <a:t>Bittencourt</a:t>
            </a:r>
            <a:r>
              <a:rPr lang="es-AR" sz="2200" dirty="0" smtClean="0">
                <a:latin typeface="Arial" pitchFamily="34" charset="0"/>
              </a:rPr>
              <a:t>, </a:t>
            </a:r>
            <a:r>
              <a:rPr lang="es-AR" sz="2200" i="1" dirty="0" smtClean="0">
                <a:latin typeface="Arial" pitchFamily="34" charset="0"/>
              </a:rPr>
              <a:t>Desenvolvimiento de </a:t>
            </a:r>
            <a:r>
              <a:rPr lang="es-AR" sz="2200" i="1" dirty="0" err="1" smtClean="0">
                <a:latin typeface="Arial" pitchFamily="34" charset="0"/>
              </a:rPr>
              <a:t>Jogos</a:t>
            </a:r>
            <a:r>
              <a:rPr lang="es-AR" sz="2200" i="1" dirty="0" smtClean="0">
                <a:latin typeface="Arial" pitchFamily="34" charset="0"/>
              </a:rPr>
              <a:t> 3D</a:t>
            </a:r>
            <a:r>
              <a:rPr lang="es-AR" sz="2200" dirty="0" smtClean="0">
                <a:latin typeface="Arial" pitchFamily="34" charset="0"/>
              </a:rPr>
              <a:t>, PUC Rio</a:t>
            </a:r>
          </a:p>
          <a:p>
            <a:pPr lvl="1">
              <a:spcBef>
                <a:spcPts val="1800"/>
              </a:spcBef>
            </a:pPr>
            <a:r>
              <a:rPr lang="es-AR" sz="2200" dirty="0" err="1" smtClean="0">
                <a:latin typeface="Arial" pitchFamily="34" charset="0"/>
              </a:rPr>
              <a:t>Plummer</a:t>
            </a:r>
            <a:r>
              <a:rPr lang="es-AR" sz="2200" dirty="0" smtClean="0">
                <a:latin typeface="Arial" pitchFamily="34" charset="0"/>
              </a:rPr>
              <a:t>, </a:t>
            </a:r>
            <a:r>
              <a:rPr lang="es-AR" sz="2200" i="1" dirty="0" smtClean="0">
                <a:latin typeface="Arial" pitchFamily="34" charset="0"/>
              </a:rPr>
              <a:t>A Flexible And </a:t>
            </a:r>
            <a:r>
              <a:rPr lang="es-AR" sz="2200" i="1" dirty="0" err="1" smtClean="0">
                <a:latin typeface="Arial" pitchFamily="34" charset="0"/>
              </a:rPr>
              <a:t>Expandable</a:t>
            </a:r>
            <a:r>
              <a:rPr lang="es-AR" sz="2200" i="1" dirty="0" smtClean="0">
                <a:latin typeface="Arial" pitchFamily="34" charset="0"/>
              </a:rPr>
              <a:t> </a:t>
            </a:r>
            <a:r>
              <a:rPr lang="es-AR" sz="2200" i="1" dirty="0" err="1" smtClean="0">
                <a:latin typeface="Arial" pitchFamily="34" charset="0"/>
              </a:rPr>
              <a:t>Architecture</a:t>
            </a:r>
            <a:r>
              <a:rPr lang="es-AR" sz="2200" i="1" dirty="0" smtClean="0">
                <a:latin typeface="Arial" pitchFamily="34" charset="0"/>
              </a:rPr>
              <a:t> </a:t>
            </a:r>
            <a:r>
              <a:rPr lang="es-AR" sz="2200" i="1" dirty="0" err="1" smtClean="0">
                <a:latin typeface="Arial" pitchFamily="34" charset="0"/>
              </a:rPr>
              <a:t>For</a:t>
            </a:r>
            <a:r>
              <a:rPr lang="es-AR" sz="2200" i="1" dirty="0" smtClean="0">
                <a:latin typeface="Arial" pitchFamily="34" charset="0"/>
              </a:rPr>
              <a:t> </a:t>
            </a:r>
            <a:r>
              <a:rPr lang="es-AR" sz="2200" i="1" dirty="0" err="1" smtClean="0">
                <a:latin typeface="Arial" pitchFamily="34" charset="0"/>
              </a:rPr>
              <a:t>Computer</a:t>
            </a:r>
            <a:r>
              <a:rPr lang="es-AR" sz="2200" i="1" dirty="0" smtClean="0">
                <a:latin typeface="Arial" pitchFamily="34" charset="0"/>
              </a:rPr>
              <a:t> </a:t>
            </a:r>
            <a:r>
              <a:rPr lang="es-AR" sz="2200" i="1" dirty="0" err="1" smtClean="0">
                <a:latin typeface="Arial" pitchFamily="34" charset="0"/>
              </a:rPr>
              <a:t>Games</a:t>
            </a:r>
            <a:r>
              <a:rPr lang="es-AR" sz="2200" dirty="0" smtClean="0">
                <a:latin typeface="Arial" pitchFamily="34" charset="0"/>
              </a:rPr>
              <a:t>, Arizona </a:t>
            </a:r>
            <a:r>
              <a:rPr lang="es-AR" sz="2200" dirty="0" err="1" smtClean="0">
                <a:latin typeface="Arial" pitchFamily="34" charset="0"/>
              </a:rPr>
              <a:t>State</a:t>
            </a:r>
            <a:r>
              <a:rPr lang="es-AR" sz="2200" dirty="0" smtClean="0">
                <a:latin typeface="Arial" pitchFamily="34" charset="0"/>
              </a:rPr>
              <a:t> </a:t>
            </a:r>
            <a:r>
              <a:rPr lang="es-AR" sz="2200" dirty="0" err="1" smtClean="0">
                <a:latin typeface="Arial" pitchFamily="34" charset="0"/>
              </a:rPr>
              <a:t>University</a:t>
            </a:r>
            <a:r>
              <a:rPr lang="es-AR" sz="2200" dirty="0" smtClean="0">
                <a:latin typeface="Arial" pitchFamily="34" charset="0"/>
              </a:rPr>
              <a:t>, 2004</a:t>
            </a:r>
          </a:p>
          <a:p>
            <a:pPr lvl="1">
              <a:spcBef>
                <a:spcPts val="1800"/>
              </a:spcBef>
            </a:pPr>
            <a:r>
              <a:rPr lang="es-AR" sz="2200" dirty="0" err="1" smtClean="0">
                <a:latin typeface="Arial" pitchFamily="34" charset="0"/>
              </a:rPr>
              <a:t>Frohlich</a:t>
            </a:r>
            <a:r>
              <a:rPr lang="es-AR" sz="2200" dirty="0" smtClean="0">
                <a:latin typeface="Arial" pitchFamily="34" charset="0"/>
              </a:rPr>
              <a:t>, </a:t>
            </a:r>
            <a:r>
              <a:rPr lang="es-AR" sz="2200" i="1" dirty="0" smtClean="0">
                <a:latin typeface="Arial" pitchFamily="34" charset="0"/>
              </a:rPr>
              <a:t>Xith3D in a </a:t>
            </a:r>
            <a:r>
              <a:rPr lang="es-AR" sz="2200" i="1" dirty="0" err="1" smtClean="0">
                <a:latin typeface="Arial" pitchFamily="34" charset="0"/>
              </a:rPr>
              <a:t>Nutshell</a:t>
            </a:r>
            <a:r>
              <a:rPr lang="es-AR" sz="2200" i="1" dirty="0" smtClean="0">
                <a:latin typeface="Arial" pitchFamily="34" charset="0"/>
              </a:rPr>
              <a:t> 1st </a:t>
            </a:r>
            <a:r>
              <a:rPr lang="es-AR" sz="2200" i="1" dirty="0" err="1" smtClean="0">
                <a:latin typeface="Arial" pitchFamily="34" charset="0"/>
              </a:rPr>
              <a:t>Edition</a:t>
            </a:r>
            <a:r>
              <a:rPr lang="es-AR" sz="2200" dirty="0" smtClean="0">
                <a:latin typeface="Arial" pitchFamily="34" charset="0"/>
              </a:rPr>
              <a:t>, 2004</a:t>
            </a:r>
          </a:p>
          <a:p>
            <a:pPr lvl="1">
              <a:spcBef>
                <a:spcPts val="1800"/>
              </a:spcBef>
            </a:pPr>
            <a:r>
              <a:rPr lang="es-AR" sz="2200" dirty="0" err="1" smtClean="0">
                <a:latin typeface="Arial" pitchFamily="34" charset="0"/>
              </a:rPr>
              <a:t>Frohlich</a:t>
            </a:r>
            <a:r>
              <a:rPr lang="es-AR" sz="2200" dirty="0" smtClean="0">
                <a:latin typeface="Arial" pitchFamily="34" charset="0"/>
              </a:rPr>
              <a:t>, </a:t>
            </a:r>
            <a:r>
              <a:rPr lang="es-AR" sz="2200" i="1" dirty="0" err="1" smtClean="0">
                <a:latin typeface="Arial" pitchFamily="34" charset="0"/>
              </a:rPr>
              <a:t>Building</a:t>
            </a:r>
            <a:r>
              <a:rPr lang="es-AR" sz="2200" i="1" dirty="0" smtClean="0">
                <a:latin typeface="Arial" pitchFamily="34" charset="0"/>
              </a:rPr>
              <a:t> up a </a:t>
            </a:r>
            <a:r>
              <a:rPr lang="es-AR" sz="2200" i="1" dirty="0" err="1" smtClean="0">
                <a:latin typeface="Arial" pitchFamily="34" charset="0"/>
              </a:rPr>
              <a:t>SceneGraph</a:t>
            </a:r>
            <a:r>
              <a:rPr lang="es-AR" sz="2200" i="1" dirty="0" smtClean="0">
                <a:latin typeface="Arial" pitchFamily="34" charset="0"/>
              </a:rPr>
              <a:t> in Xith3D</a:t>
            </a:r>
            <a:r>
              <a:rPr lang="es-AR" sz="2200" dirty="0" smtClean="0">
                <a:latin typeface="Arial" pitchFamily="34" charset="0"/>
              </a:rPr>
              <a:t>, 2004</a:t>
            </a:r>
          </a:p>
          <a:p>
            <a:pPr lvl="1">
              <a:spcBef>
                <a:spcPts val="1800"/>
              </a:spcBef>
            </a:pPr>
            <a:r>
              <a:rPr lang="es-AR" sz="2200" i="1" dirty="0" smtClean="0">
                <a:latin typeface="Arial" pitchFamily="34" charset="0"/>
              </a:rPr>
              <a:t>Java 3D Tutorial</a:t>
            </a:r>
            <a:r>
              <a:rPr lang="es-AR" sz="2200" dirty="0" smtClean="0">
                <a:latin typeface="Arial" pitchFamily="34" charset="0"/>
              </a:rPr>
              <a:t>, </a:t>
            </a:r>
            <a:r>
              <a:rPr lang="es-AR" sz="2200" dirty="0" err="1" smtClean="0">
                <a:latin typeface="Arial" pitchFamily="34" charset="0"/>
              </a:rPr>
              <a:t>Sun</a:t>
            </a:r>
            <a:r>
              <a:rPr lang="es-AR" sz="2200" dirty="0" smtClean="0">
                <a:latin typeface="Arial" pitchFamily="34" charset="0"/>
              </a:rPr>
              <a:t> Microsystems Inc., 2000</a:t>
            </a:r>
          </a:p>
          <a:p>
            <a:pPr lvl="1">
              <a:spcBef>
                <a:spcPts val="1800"/>
              </a:spcBef>
            </a:pPr>
            <a:r>
              <a:rPr lang="es-AR" sz="2200" i="1" dirty="0" smtClean="0">
                <a:latin typeface="Arial" pitchFamily="34" charset="0"/>
              </a:rPr>
              <a:t>Free And Open </a:t>
            </a:r>
            <a:r>
              <a:rPr lang="es-AR" sz="2200" i="1" dirty="0" err="1" smtClean="0">
                <a:latin typeface="Arial" pitchFamily="34" charset="0"/>
              </a:rPr>
              <a:t>Source</a:t>
            </a:r>
            <a:r>
              <a:rPr lang="es-AR" sz="2200" i="1" dirty="0" smtClean="0">
                <a:latin typeface="Arial" pitchFamily="34" charset="0"/>
              </a:rPr>
              <a:t> </a:t>
            </a:r>
            <a:r>
              <a:rPr lang="es-AR" sz="2200" i="1" dirty="0" err="1" smtClean="0">
                <a:latin typeface="Arial" pitchFamily="34" charset="0"/>
              </a:rPr>
              <a:t>Licensing</a:t>
            </a:r>
            <a:r>
              <a:rPr lang="es-AR" sz="2200" i="1" dirty="0" smtClean="0">
                <a:latin typeface="Arial" pitchFamily="34" charset="0"/>
              </a:rPr>
              <a:t> White </a:t>
            </a:r>
            <a:r>
              <a:rPr lang="es-AR" sz="2200" i="1" dirty="0" err="1" smtClean="0">
                <a:latin typeface="Arial" pitchFamily="34" charset="0"/>
              </a:rPr>
              <a:t>Paper</a:t>
            </a:r>
            <a:r>
              <a:rPr lang="es-AR" sz="2200" dirty="0" smtClean="0">
                <a:latin typeface="Arial" pitchFamily="34" charset="0"/>
              </a:rPr>
              <a:t>, </a:t>
            </a:r>
            <a:r>
              <a:rPr lang="es-AR" sz="2200" dirty="0" err="1" smtClean="0">
                <a:latin typeface="Arial" pitchFamily="34" charset="0"/>
              </a:rPr>
              <a:t>Sun</a:t>
            </a:r>
            <a:r>
              <a:rPr lang="es-AR" sz="2200" dirty="0" smtClean="0">
                <a:latin typeface="Arial" pitchFamily="34" charset="0"/>
              </a:rPr>
              <a:t> Microsystems Inc., 2006</a:t>
            </a:r>
          </a:p>
          <a:p>
            <a:pPr lvl="1"/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4572000" y="5184648"/>
            <a:ext cx="4572000" cy="1673352"/>
          </a:xfrm>
        </p:spPr>
        <p:txBody>
          <a:bodyPr/>
          <a:lstStyle/>
          <a:p>
            <a:r>
              <a:rPr lang="es-AR" dirty="0" smtClean="0"/>
              <a:t>¿Preguntas?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643306" y="1071546"/>
            <a:ext cx="1571636" cy="31700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?</a:t>
            </a:r>
            <a:endParaRPr lang="en-US" sz="20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Economía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s-AR" dirty="0" smtClean="0"/>
              <a:t>Inicios</a:t>
            </a:r>
          </a:p>
          <a:p>
            <a:pPr lvl="1"/>
            <a:r>
              <a:rPr lang="es-AR" dirty="0" smtClean="0"/>
              <a:t>Costos y tiempos de desarrollo pequeños.</a:t>
            </a:r>
          </a:p>
          <a:p>
            <a:pPr lvl="1"/>
            <a:r>
              <a:rPr lang="es-AR" dirty="0" smtClean="0"/>
              <a:t>Equipos de 1 a 10 personas.</a:t>
            </a:r>
          </a:p>
          <a:p>
            <a:pPr lvl="1">
              <a:buNone/>
            </a:pPr>
            <a:endParaRPr lang="es-AR" dirty="0" smtClean="0"/>
          </a:p>
          <a:p>
            <a:r>
              <a:rPr lang="es-AR" dirty="0" smtClean="0"/>
              <a:t>Actualidad</a:t>
            </a:r>
          </a:p>
          <a:p>
            <a:pPr lvl="1"/>
            <a:r>
              <a:rPr lang="es-AR" dirty="0" smtClean="0"/>
              <a:t>Mayor capacidad de hardware.</a:t>
            </a:r>
          </a:p>
          <a:p>
            <a:pPr lvl="1"/>
            <a:r>
              <a:rPr lang="es-AR" dirty="0" smtClean="0"/>
              <a:t>Equipos enormes. Variedad de disciplinas.</a:t>
            </a:r>
          </a:p>
          <a:p>
            <a:pPr lvl="1"/>
            <a:r>
              <a:rPr lang="es-AR" dirty="0" smtClean="0"/>
              <a:t>Costos de millones de dólares.</a:t>
            </a:r>
          </a:p>
          <a:p>
            <a:pPr lvl="1"/>
            <a:r>
              <a:rPr lang="es-AR" dirty="0" smtClean="0"/>
              <a:t>Tiempos de desarrollo de años.</a:t>
            </a:r>
          </a:p>
          <a:p>
            <a:pPr lvl="1"/>
            <a:endParaRPr lang="es-AR" dirty="0" smtClean="0"/>
          </a:p>
          <a:p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Economía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AR" dirty="0" smtClean="0"/>
              <a:t>Nuevos modelos</a:t>
            </a:r>
          </a:p>
          <a:p>
            <a:pPr lvl="1"/>
            <a:r>
              <a:rPr lang="es-AR" dirty="0" smtClean="0"/>
              <a:t>Distribución online</a:t>
            </a:r>
          </a:p>
          <a:p>
            <a:pPr lvl="1"/>
            <a:r>
              <a:rPr lang="es-AR" dirty="0" smtClean="0"/>
              <a:t>Juegos online por subscripción</a:t>
            </a:r>
          </a:p>
          <a:p>
            <a:pPr lvl="1">
              <a:buNone/>
            </a:pPr>
            <a:endParaRPr lang="es-AR" dirty="0" smtClean="0"/>
          </a:p>
          <a:p>
            <a:r>
              <a:rPr lang="es-AR" dirty="0" smtClean="0"/>
              <a:t>Piratería</a:t>
            </a:r>
          </a:p>
          <a:p>
            <a:pPr lvl="1"/>
            <a:r>
              <a:rPr lang="es-AR" dirty="0" smtClean="0"/>
              <a:t>Similar a la industria de la música y cine</a:t>
            </a:r>
          </a:p>
          <a:p>
            <a:pPr lvl="1"/>
            <a:r>
              <a:rPr lang="es-AR" dirty="0" smtClean="0"/>
              <a:t>Juegos por subscripción</a:t>
            </a:r>
          </a:p>
          <a:p>
            <a:pPr lvl="1"/>
            <a:r>
              <a:rPr lang="es-AR" dirty="0" smtClean="0"/>
              <a:t>Empresas pequeñas</a:t>
            </a:r>
          </a:p>
          <a:p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Nuevos mercados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AR" dirty="0" smtClean="0"/>
              <a:t>Teléfonos celulares</a:t>
            </a:r>
          </a:p>
          <a:p>
            <a:pPr lvl="1"/>
            <a:r>
              <a:rPr lang="es-AR" dirty="0" smtClean="0"/>
              <a:t>Mejora de hardware.</a:t>
            </a:r>
          </a:p>
          <a:p>
            <a:pPr lvl="1"/>
            <a:r>
              <a:rPr lang="es-AR" dirty="0" smtClean="0"/>
              <a:t>Bajos costos.</a:t>
            </a:r>
          </a:p>
          <a:p>
            <a:pPr lvl="1"/>
            <a:r>
              <a:rPr lang="es-AR" dirty="0" smtClean="0"/>
              <a:t>Empresas pequeñas. Punto de entrada.</a:t>
            </a:r>
          </a:p>
          <a:p>
            <a:pPr lvl="1"/>
            <a:endParaRPr lang="es-AR" dirty="0" smtClean="0"/>
          </a:p>
          <a:p>
            <a:r>
              <a:rPr lang="es-AR" dirty="0" smtClean="0"/>
              <a:t>Televisión interactiva</a:t>
            </a:r>
          </a:p>
          <a:p>
            <a:pPr lvl="1"/>
            <a:r>
              <a:rPr lang="es-AR" dirty="0" smtClean="0"/>
              <a:t>Integración de computadoras y consolas con la TV.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Salarios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AR" dirty="0" smtClean="0"/>
              <a:t>Valores promedio de los salarios en EEUU.</a:t>
            </a:r>
          </a:p>
          <a:p>
            <a:pPr lvl="1"/>
            <a:r>
              <a:rPr lang="es-AR" b="1" dirty="0" smtClean="0"/>
              <a:t>Programación:</a:t>
            </a:r>
            <a:r>
              <a:rPr lang="es-AR" dirty="0" smtClean="0"/>
              <a:t> U$S 82,107</a:t>
            </a:r>
            <a:endParaRPr lang="en-US" dirty="0" smtClean="0"/>
          </a:p>
          <a:p>
            <a:pPr lvl="1"/>
            <a:r>
              <a:rPr lang="es-AR" b="1" dirty="0" smtClean="0"/>
              <a:t>Arte y animación: </a:t>
            </a:r>
            <a:r>
              <a:rPr lang="es-AR" dirty="0" smtClean="0"/>
              <a:t>U$S 65,986</a:t>
            </a:r>
            <a:endParaRPr lang="en-US" dirty="0" smtClean="0"/>
          </a:p>
          <a:p>
            <a:pPr lvl="1"/>
            <a:r>
              <a:rPr lang="es-AR" b="1" dirty="0" smtClean="0"/>
              <a:t>Diseño: </a:t>
            </a:r>
            <a:r>
              <a:rPr lang="es-AR" dirty="0" smtClean="0"/>
              <a:t>U$S 63,986</a:t>
            </a:r>
            <a:endParaRPr lang="en-US" dirty="0" smtClean="0"/>
          </a:p>
          <a:p>
            <a:pPr lvl="1"/>
            <a:r>
              <a:rPr lang="es-AR" b="1" dirty="0" smtClean="0"/>
              <a:t>Aseguramiento de la calidad: </a:t>
            </a:r>
            <a:r>
              <a:rPr lang="es-AR" dirty="0" smtClean="0"/>
              <a:t>U$S 37,210</a:t>
            </a:r>
            <a:endParaRPr lang="en-US" dirty="0" smtClean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Salarios. </a:t>
            </a:r>
            <a:r>
              <a:rPr lang="es-AR" dirty="0" err="1" smtClean="0"/>
              <a:t>Programacion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34" y="1643050"/>
            <a:ext cx="4448175" cy="48863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857884" y="1643050"/>
            <a:ext cx="2481530" cy="235745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857883" y="4000504"/>
            <a:ext cx="2481531" cy="235745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Salarios. Arte y animación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34" y="1643050"/>
            <a:ext cx="4429157" cy="485778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857884" y="1643050"/>
            <a:ext cx="2481531" cy="235745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857883" y="4000504"/>
            <a:ext cx="2481531" cy="235745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Salarios. Diseño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34" y="1643050"/>
            <a:ext cx="4438650" cy="485778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857884" y="1643050"/>
            <a:ext cx="2481531" cy="235745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857884" y="4000504"/>
            <a:ext cx="2481254" cy="237531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Salarios. QA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34" y="2285992"/>
            <a:ext cx="4425909" cy="335758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857884" y="1643050"/>
            <a:ext cx="2481532" cy="235745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857884" y="4000504"/>
            <a:ext cx="2486016" cy="237531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Agenda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err="1" smtClean="0"/>
              <a:t>Engines</a:t>
            </a:r>
            <a:r>
              <a:rPr lang="es-AR" dirty="0" smtClean="0"/>
              <a:t> 3D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AR" dirty="0" smtClean="0"/>
              <a:t>Introducción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err="1" smtClean="0"/>
              <a:t>Engine</a:t>
            </a:r>
            <a:r>
              <a:rPr lang="es-AR" dirty="0" smtClean="0"/>
              <a:t> 3D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AR" dirty="0" smtClean="0"/>
              <a:t>Componente principal</a:t>
            </a:r>
          </a:p>
          <a:p>
            <a:r>
              <a:rPr lang="es-AR" dirty="0" smtClean="0"/>
              <a:t>Middleware</a:t>
            </a:r>
          </a:p>
          <a:p>
            <a:r>
              <a:rPr lang="es-AR" dirty="0" smtClean="0"/>
              <a:t>Abstracción del hardware</a:t>
            </a:r>
          </a:p>
          <a:p>
            <a:pPr lvl="1"/>
            <a:r>
              <a:rPr lang="es-AR" dirty="0" smtClean="0"/>
              <a:t>API o librerías</a:t>
            </a:r>
          </a:p>
          <a:p>
            <a:pPr lvl="2"/>
            <a:r>
              <a:rPr lang="es-AR" dirty="0" err="1" smtClean="0"/>
              <a:t>OpenGL</a:t>
            </a:r>
            <a:r>
              <a:rPr lang="es-AR" dirty="0" smtClean="0"/>
              <a:t> y </a:t>
            </a:r>
            <a:r>
              <a:rPr lang="es-AR" dirty="0" err="1" smtClean="0"/>
              <a:t>DirectX</a:t>
            </a:r>
            <a:endParaRPr lang="es-AR" dirty="0" smtClean="0"/>
          </a:p>
          <a:p>
            <a:pPr lvl="1"/>
            <a:r>
              <a:rPr lang="es-AR" dirty="0" smtClean="0"/>
              <a:t>Multiplataforma</a:t>
            </a:r>
          </a:p>
          <a:p>
            <a:r>
              <a:rPr lang="es-AR" dirty="0" smtClean="0"/>
              <a:t>No reinventar la rueda</a:t>
            </a:r>
          </a:p>
          <a:p>
            <a:r>
              <a:rPr lang="es-AR" dirty="0" smtClean="0"/>
              <a:t>Herramientas</a:t>
            </a:r>
          </a:p>
          <a:p>
            <a:r>
              <a:rPr lang="es-AR" dirty="0" smtClean="0"/>
              <a:t>Orientación a objetos. Componentes</a:t>
            </a:r>
            <a:endParaRPr lang="en-US" dirty="0"/>
          </a:p>
        </p:txBody>
      </p:sp>
      <p:graphicFrame>
        <p:nvGraphicFramePr>
          <p:cNvPr id="4" name="Diagram 3"/>
          <p:cNvGraphicFramePr/>
          <p:nvPr/>
        </p:nvGraphicFramePr>
        <p:xfrm>
          <a:off x="4167174" y="2071678"/>
          <a:ext cx="4976826" cy="32464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err="1" smtClean="0"/>
              <a:t>Engine</a:t>
            </a:r>
            <a:r>
              <a:rPr lang="es-AR" dirty="0" smtClean="0"/>
              <a:t> 3D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75191"/>
            <a:ext cx="8229600" cy="725115"/>
          </a:xfrm>
        </p:spPr>
        <p:txBody>
          <a:bodyPr/>
          <a:lstStyle/>
          <a:p>
            <a:r>
              <a:rPr lang="es-AR" dirty="0" smtClean="0"/>
              <a:t>Tiempo real vs simulación</a:t>
            </a:r>
          </a:p>
          <a:p>
            <a:pPr>
              <a:buNone/>
            </a:pPr>
            <a:endParaRPr lang="en-US" dirty="0"/>
          </a:p>
        </p:txBody>
      </p:sp>
      <p:graphicFrame>
        <p:nvGraphicFramePr>
          <p:cNvPr id="7" name="Diagram 6"/>
          <p:cNvGraphicFramePr/>
          <p:nvPr/>
        </p:nvGraphicFramePr>
        <p:xfrm>
          <a:off x="428596" y="1714488"/>
          <a:ext cx="8286808" cy="37862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Componentes principales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</p:nvPr>
        </p:nvGraphicFramePr>
        <p:xfrm>
          <a:off x="457200" y="1774825"/>
          <a:ext cx="8229600" cy="46259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Tipos y costos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AR" dirty="0" err="1" smtClean="0"/>
              <a:t>Engines</a:t>
            </a:r>
            <a:r>
              <a:rPr lang="es-AR" dirty="0" smtClean="0"/>
              <a:t> especializados</a:t>
            </a:r>
          </a:p>
          <a:p>
            <a:r>
              <a:rPr lang="es-AR" dirty="0" smtClean="0"/>
              <a:t>Open </a:t>
            </a:r>
            <a:r>
              <a:rPr lang="es-AR" dirty="0" err="1" smtClean="0"/>
              <a:t>source</a:t>
            </a:r>
            <a:r>
              <a:rPr lang="es-AR" dirty="0" smtClean="0"/>
              <a:t> vs comerciales</a:t>
            </a:r>
          </a:p>
          <a:p>
            <a:r>
              <a:rPr lang="es-AR" dirty="0" smtClean="0"/>
              <a:t>Licencias</a:t>
            </a:r>
            <a:endParaRPr lang="en-US" dirty="0" smtClean="0"/>
          </a:p>
          <a:p>
            <a:pPr lvl="1"/>
            <a:r>
              <a:rPr lang="es-AR" dirty="0" smtClean="0"/>
              <a:t>Desde U$S 10.000</a:t>
            </a:r>
          </a:p>
          <a:p>
            <a:pPr lvl="1"/>
            <a:r>
              <a:rPr lang="es-AR" dirty="0" smtClean="0"/>
              <a:t>Hasta U$S 3.750.000 (</a:t>
            </a:r>
            <a:r>
              <a:rPr lang="es-AR" dirty="0" err="1" smtClean="0"/>
              <a:t>Warcraft</a:t>
            </a:r>
            <a:r>
              <a:rPr lang="es-AR" dirty="0" smtClean="0"/>
              <a:t> 3 </a:t>
            </a:r>
            <a:r>
              <a:rPr lang="es-AR" dirty="0" err="1" smtClean="0"/>
              <a:t>Engine</a:t>
            </a:r>
            <a:r>
              <a:rPr lang="es-AR" dirty="0" smtClean="0"/>
              <a:t>)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Ejemplos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</p:nvPr>
        </p:nvGraphicFramePr>
        <p:xfrm>
          <a:off x="457200" y="1774825"/>
          <a:ext cx="8186767" cy="4079240"/>
        </p:xfrm>
        <a:graphic>
          <a:graphicData uri="http://schemas.openxmlformats.org/drawingml/2006/table">
            <a:tbl>
              <a:tblPr firstRow="1" firstCol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{284E427A-3D55-4303-BF80-6455036E1DE7}</a:tableStyleId>
              </a:tblPr>
              <a:tblGrid>
                <a:gridCol w="635468"/>
                <a:gridCol w="3765084"/>
                <a:gridCol w="3786215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b="1" dirty="0" smtClean="0"/>
                        <a:t>Top 10 </a:t>
                      </a:r>
                      <a:r>
                        <a:rPr lang="es-AR" b="1" dirty="0" err="1" smtClean="0"/>
                        <a:t>engines</a:t>
                      </a:r>
                      <a:r>
                        <a:rPr lang="es-AR" b="1" dirty="0" smtClean="0"/>
                        <a:t> comerciales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AR" b="1" dirty="0" smtClean="0"/>
                        <a:t>Top 10 </a:t>
                      </a:r>
                      <a:r>
                        <a:rPr lang="es-AR" b="1" dirty="0" err="1" smtClean="0"/>
                        <a:t>engines</a:t>
                      </a:r>
                      <a:r>
                        <a:rPr lang="es-AR" b="1" dirty="0" smtClean="0"/>
                        <a:t> open </a:t>
                      </a:r>
                      <a:r>
                        <a:rPr lang="es-AR" b="1" dirty="0" err="1" smtClean="0"/>
                        <a:t>source</a:t>
                      </a:r>
                      <a:endParaRPr lang="en-US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AR" b="1" dirty="0" smtClean="0"/>
                        <a:t>1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s-A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Torque </a:t>
                      </a:r>
                      <a:r>
                        <a:rPr kumimoji="0" lang="es-AR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Game</a:t>
                      </a:r>
                      <a:r>
                        <a:rPr kumimoji="0" lang="es-A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s-AR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Engine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s-A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OGRE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AR" b="1" dirty="0" smtClean="0"/>
                        <a:t>2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s-A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TV3D SDK 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s-AR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Crystal</a:t>
                      </a:r>
                      <a:r>
                        <a:rPr kumimoji="0" lang="es-A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s-AR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Space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AR" b="1" dirty="0" smtClean="0"/>
                        <a:t>3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AR" sz="18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3DGameStudio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s-AR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Irrlicht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AR" b="1" dirty="0" smtClean="0"/>
                        <a:t>4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A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C4 </a:t>
                      </a:r>
                      <a:r>
                        <a:rPr kumimoji="0" lang="es-AR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Engine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s-AR" sz="1800" b="1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jME</a:t>
                      </a:r>
                      <a:endParaRPr lang="en-US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AR" b="1" dirty="0" smtClean="0"/>
                        <a:t>5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s-AR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Unity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s-A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Panda3D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AR" b="1" dirty="0" smtClean="0"/>
                        <a:t>6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s-AR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Cipher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s-AR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Reality</a:t>
                      </a:r>
                      <a:r>
                        <a:rPr kumimoji="0" lang="es-A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s-AR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Factory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AR" b="1" dirty="0" smtClean="0"/>
                        <a:t>7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s-A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3Impact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AR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The</a:t>
                      </a:r>
                      <a:r>
                        <a:rPr kumimoji="0" lang="es-A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s-AR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Nebula</a:t>
                      </a:r>
                      <a:r>
                        <a:rPr kumimoji="0" lang="es-A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s-AR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Device</a:t>
                      </a:r>
                      <a:r>
                        <a:rPr kumimoji="0" lang="es-A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AR" b="1" dirty="0" smtClean="0"/>
                        <a:t>8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s-AR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Beyond</a:t>
                      </a:r>
                      <a:r>
                        <a:rPr kumimoji="0" lang="es-A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Virtual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AR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RealmForge</a:t>
                      </a:r>
                      <a:r>
                        <a:rPr kumimoji="0" lang="es-A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GDK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AR" b="1" dirty="0" smtClean="0"/>
                        <a:t>9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s-AR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Deep</a:t>
                      </a:r>
                      <a:r>
                        <a:rPr kumimoji="0" lang="es-A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s-AR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Creator</a:t>
                      </a:r>
                      <a:r>
                        <a:rPr kumimoji="0" lang="es-A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s-AR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OpenSceneGraph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AR" b="1" dirty="0" smtClean="0"/>
                        <a:t>10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DarkBASIC</a:t>
                      </a:r>
                      <a:r>
                        <a:rPr kumimoji="0" 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Pro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s-AR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Axiom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500034" y="6143644"/>
            <a:ext cx="6572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 smtClean="0"/>
              <a:t>Información obtenida de: </a:t>
            </a:r>
            <a:r>
              <a:rPr lang="en-US" u="sng" dirty="0" smtClean="0">
                <a:hlinkClick r:id="rId2"/>
              </a:rPr>
              <a:t>http://www.devmaster.net/engines/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Ejemplos. </a:t>
            </a:r>
            <a:r>
              <a:rPr lang="es-AR" dirty="0" err="1" smtClean="0"/>
              <a:t>CryEngine</a:t>
            </a:r>
            <a:r>
              <a:rPr lang="es-AR" dirty="0" smtClean="0"/>
              <a:t> 2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1238" y="2393940"/>
            <a:ext cx="8858312" cy="31779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1071538" y="5572140"/>
            <a:ext cx="21431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2800" dirty="0" smtClean="0"/>
              <a:t>Real</a:t>
            </a: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5929322" y="5572140"/>
            <a:ext cx="14287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2800" dirty="0" err="1" smtClean="0"/>
              <a:t>Render</a:t>
            </a:r>
            <a:endParaRPr lang="en-US" sz="2800" dirty="0" smtClean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Ejemplos. </a:t>
            </a:r>
            <a:r>
              <a:rPr lang="es-AR" dirty="0" err="1" smtClean="0"/>
              <a:t>CryEngine</a:t>
            </a:r>
            <a:r>
              <a:rPr lang="es-AR" dirty="0" smtClean="0"/>
              <a:t>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75191"/>
            <a:ext cx="8229600" cy="796553"/>
          </a:xfrm>
        </p:spPr>
        <p:txBody>
          <a:bodyPr/>
          <a:lstStyle/>
          <a:p>
            <a:pPr>
              <a:buNone/>
            </a:pP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142976" y="4286256"/>
            <a:ext cx="21431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2800" dirty="0" smtClean="0"/>
              <a:t>Real</a:t>
            </a: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6143636" y="4286256"/>
            <a:ext cx="14287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2800" dirty="0" err="1" smtClean="0"/>
              <a:t>Render</a:t>
            </a:r>
            <a:endParaRPr lang="en-US" sz="2800" dirty="0" smtClean="0"/>
          </a:p>
        </p:txBody>
      </p:sp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0462" y="1676388"/>
            <a:ext cx="8969794" cy="2500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Ejemplo. Final </a:t>
            </a:r>
            <a:r>
              <a:rPr lang="es-AR" dirty="0" err="1" smtClean="0"/>
              <a:t>Fantasy</a:t>
            </a:r>
            <a:r>
              <a:rPr lang="es-AR" dirty="0" smtClean="0"/>
              <a:t> XIII (PS3)</a:t>
            </a:r>
            <a:endParaRPr lang="en-US" dirty="0"/>
          </a:p>
        </p:txBody>
      </p:sp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844" y="1643050"/>
            <a:ext cx="8786874" cy="49426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2910" y="4500570"/>
            <a:ext cx="7772400" cy="89852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>
              <a:rot lat="0" lon="0" rev="4800000"/>
            </a:lightRig>
          </a:scene3d>
          <a:sp3d>
            <a:bevelT/>
          </a:sp3d>
        </p:spPr>
        <p:txBody>
          <a:bodyPr>
            <a:normAutofit/>
          </a:bodyPr>
          <a:lstStyle/>
          <a:p>
            <a:r>
              <a:rPr lang="es-AR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rebuchet MS" pitchFamily="34" charset="0"/>
              </a:rPr>
              <a:t>Programación 3D</a:t>
            </a:r>
            <a:endParaRPr lang="en-US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Trebuchet MS" pitchFamily="34" charset="0"/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AR" dirty="0" smtClean="0"/>
              <a:t>Fundamentos</a:t>
            </a:r>
            <a:endParaRPr lang="en-US" dirty="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Agenda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AR" dirty="0" smtClean="0"/>
              <a:t>Introducción</a:t>
            </a:r>
          </a:p>
          <a:p>
            <a:pPr lvl="1"/>
            <a:r>
              <a:rPr lang="es-AR" dirty="0" smtClean="0"/>
              <a:t>Industria de los </a:t>
            </a:r>
            <a:r>
              <a:rPr lang="es-AR" dirty="0" err="1" smtClean="0"/>
              <a:t>videogames</a:t>
            </a:r>
            <a:endParaRPr lang="es-AR" dirty="0" smtClean="0"/>
          </a:p>
          <a:p>
            <a:pPr lvl="1"/>
            <a:r>
              <a:rPr lang="es-AR" dirty="0" err="1" smtClean="0"/>
              <a:t>Engines</a:t>
            </a:r>
            <a:r>
              <a:rPr lang="es-AR" dirty="0" smtClean="0"/>
              <a:t> 3D</a:t>
            </a:r>
          </a:p>
          <a:p>
            <a:r>
              <a:rPr lang="es-AR" dirty="0" smtClean="0"/>
              <a:t>Programación 3D</a:t>
            </a:r>
          </a:p>
          <a:p>
            <a:pPr lvl="1"/>
            <a:r>
              <a:rPr lang="es-AR" dirty="0" smtClean="0"/>
              <a:t>Introducción</a:t>
            </a:r>
          </a:p>
          <a:p>
            <a:pPr lvl="1"/>
            <a:r>
              <a:rPr lang="es-AR" dirty="0" err="1" smtClean="0"/>
              <a:t>Display</a:t>
            </a:r>
            <a:r>
              <a:rPr lang="es-AR" dirty="0" smtClean="0"/>
              <a:t> de un modelo 3D</a:t>
            </a:r>
          </a:p>
          <a:p>
            <a:pPr lvl="1"/>
            <a:r>
              <a:rPr lang="es-AR" dirty="0" smtClean="0"/>
              <a:t>Iluminación y texturas</a:t>
            </a:r>
          </a:p>
          <a:p>
            <a:pPr lvl="1"/>
            <a:r>
              <a:rPr lang="es-AR" dirty="0" smtClean="0"/>
              <a:t>Librerías gráficas</a:t>
            </a:r>
          </a:p>
          <a:p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Introducción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>
            <a:lum bright="24000"/>
          </a:blip>
          <a:srcRect/>
          <a:stretch>
            <a:fillRect/>
          </a:stretch>
        </p:blipFill>
        <p:spPr bwMode="auto">
          <a:xfrm>
            <a:off x="4357686" y="2285992"/>
            <a:ext cx="4357718" cy="4067712"/>
          </a:xfrm>
          <a:prstGeom prst="rect">
            <a:avLst/>
          </a:prstGeom>
          <a:noFill/>
          <a:ln>
            <a:noFill/>
          </a:ln>
          <a:effectLst>
            <a:softEdge rad="112500"/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Sistemas de Coordenadas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AR" dirty="0" smtClean="0"/>
              <a:t>Sistema de coordenadas cartesianas</a:t>
            </a:r>
            <a:br>
              <a:rPr lang="es-AR" dirty="0" smtClean="0"/>
            </a:br>
            <a:endParaRPr lang="es-AR" dirty="0" smtClean="0"/>
          </a:p>
          <a:p>
            <a:r>
              <a:rPr lang="es-AR" dirty="0" smtClean="0"/>
              <a:t>Necesidad de múltiples sistemas de coordenadas</a:t>
            </a:r>
          </a:p>
          <a:p>
            <a:endParaRPr lang="es-AR" dirty="0" smtClean="0"/>
          </a:p>
          <a:p>
            <a:pPr>
              <a:buNone/>
            </a:pPr>
            <a:endParaRPr lang="es-AR" dirty="0" smtClean="0"/>
          </a:p>
          <a:p>
            <a:endParaRPr lang="es-AR" dirty="0" smtClean="0"/>
          </a:p>
          <a:p>
            <a:endParaRPr lang="es-AR" dirty="0" smtClean="0"/>
          </a:p>
          <a:p>
            <a:endParaRPr lang="es-AR" dirty="0" smtClean="0"/>
          </a:p>
          <a:p>
            <a:endParaRPr lang="es-AR" dirty="0" smtClean="0"/>
          </a:p>
          <a:p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Sistemas de Coordenadas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AR" dirty="0" smtClean="0"/>
              <a:t>Tipos</a:t>
            </a:r>
          </a:p>
          <a:p>
            <a:pPr lvl="1"/>
            <a:r>
              <a:rPr lang="es-AR" dirty="0" smtClean="0"/>
              <a:t>Sentido relativo de los ejes</a:t>
            </a:r>
          </a:p>
          <a:p>
            <a:pPr lvl="1"/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85786" y="3357562"/>
            <a:ext cx="3529007" cy="32563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857752" y="3357562"/>
            <a:ext cx="3500462" cy="32471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6215074" y="2928934"/>
            <a:ext cx="21178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2000" b="1" dirty="0" smtClean="0"/>
              <a:t>De mano derecha</a:t>
            </a:r>
            <a:endParaRPr lang="en-US" sz="20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785786" y="2928934"/>
            <a:ext cx="22573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2000" b="1" dirty="0" smtClean="0"/>
              <a:t>De mano izquierda</a:t>
            </a:r>
            <a:endParaRPr lang="en-US" sz="2000" b="1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Sistemas de Coordenadas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AR" dirty="0" smtClean="0"/>
              <a:t>Espacio de Objeto (</a:t>
            </a:r>
            <a:r>
              <a:rPr lang="es-AR" dirty="0" err="1" smtClean="0"/>
              <a:t>Object</a:t>
            </a:r>
            <a:r>
              <a:rPr lang="es-AR" dirty="0" smtClean="0"/>
              <a:t> </a:t>
            </a:r>
            <a:r>
              <a:rPr lang="es-AR" dirty="0" err="1" smtClean="0"/>
              <a:t>Space</a:t>
            </a:r>
            <a:r>
              <a:rPr lang="es-AR" dirty="0" smtClean="0"/>
              <a:t>)</a:t>
            </a:r>
          </a:p>
          <a:p>
            <a:r>
              <a:rPr lang="es-AR" dirty="0" smtClean="0"/>
              <a:t>Espacio de Mundo (</a:t>
            </a:r>
            <a:r>
              <a:rPr lang="es-AR" dirty="0" err="1" smtClean="0"/>
              <a:t>World</a:t>
            </a:r>
            <a:r>
              <a:rPr lang="es-AR" dirty="0" smtClean="0"/>
              <a:t> </a:t>
            </a:r>
            <a:r>
              <a:rPr lang="es-AR" dirty="0" err="1" smtClean="0"/>
              <a:t>Space</a:t>
            </a:r>
            <a:r>
              <a:rPr lang="es-AR" dirty="0" smtClean="0"/>
              <a:t>)</a:t>
            </a:r>
          </a:p>
          <a:p>
            <a:pPr>
              <a:buNone/>
            </a:pP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43042" y="3357562"/>
            <a:ext cx="6072230" cy="280856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Figuras 3D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AR" dirty="0" smtClean="0"/>
              <a:t>Vértices, segmentos y polígonos</a:t>
            </a:r>
          </a:p>
          <a:p>
            <a:r>
              <a:rPr lang="es-AR" dirty="0" smtClean="0"/>
              <a:t>Triángulos y mallas (</a:t>
            </a:r>
            <a:r>
              <a:rPr lang="es-AR" dirty="0" err="1" smtClean="0"/>
              <a:t>Mesh</a:t>
            </a:r>
            <a:r>
              <a:rPr lang="es-AR" dirty="0" smtClean="0"/>
              <a:t>)</a:t>
            </a:r>
          </a:p>
          <a:p>
            <a:r>
              <a:rPr lang="es-AR" dirty="0" smtClean="0"/>
              <a:t>Caras</a:t>
            </a:r>
          </a:p>
          <a:p>
            <a:pPr lvl="1"/>
            <a:r>
              <a:rPr lang="es-AR" dirty="0" err="1" smtClean="0"/>
              <a:t>Face</a:t>
            </a:r>
            <a:r>
              <a:rPr lang="es-AR" dirty="0" smtClean="0"/>
              <a:t> y </a:t>
            </a:r>
            <a:r>
              <a:rPr lang="es-AR" dirty="0" err="1" smtClean="0"/>
              <a:t>backface</a:t>
            </a:r>
            <a:endParaRPr lang="es-AR" dirty="0" smtClean="0"/>
          </a:p>
          <a:p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429124" y="3000372"/>
            <a:ext cx="3852866" cy="32180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57290" y="4000504"/>
            <a:ext cx="2409825" cy="2228850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596" y="4000504"/>
            <a:ext cx="5300663" cy="2630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3929058" y="1857364"/>
            <a:ext cx="4920000" cy="25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Vistas y Cámaras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AR" dirty="0" smtClean="0"/>
              <a:t>Cámara</a:t>
            </a:r>
          </a:p>
          <a:p>
            <a:pPr lvl="1"/>
            <a:r>
              <a:rPr lang="es-AR" dirty="0" smtClean="0"/>
              <a:t>Posición, dirección</a:t>
            </a:r>
          </a:p>
          <a:p>
            <a:pPr lvl="1"/>
            <a:r>
              <a:rPr lang="es-AR" dirty="0" smtClean="0"/>
              <a:t>Up-vector</a:t>
            </a:r>
          </a:p>
          <a:p>
            <a:r>
              <a:rPr lang="es-AR" dirty="0" err="1" smtClean="0"/>
              <a:t>Viewport</a:t>
            </a:r>
            <a:endParaRPr lang="es-AR" dirty="0" smtClean="0"/>
          </a:p>
          <a:p>
            <a:r>
              <a:rPr lang="es-AR" dirty="0" smtClean="0"/>
              <a:t>View </a:t>
            </a:r>
            <a:r>
              <a:rPr lang="es-AR" dirty="0" err="1" smtClean="0"/>
              <a:t>frustum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err="1" smtClean="0"/>
              <a:t>Display</a:t>
            </a:r>
            <a:r>
              <a:rPr lang="es-AR" dirty="0" smtClean="0"/>
              <a:t> de un modelo 3D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AR" dirty="0" err="1" smtClean="0"/>
              <a:t>Display</a:t>
            </a:r>
            <a:r>
              <a:rPr lang="es-AR" dirty="0" smtClean="0"/>
              <a:t> de un Modelo 3D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AR" dirty="0" smtClean="0"/>
              <a:t>Coordenadas locales y globales</a:t>
            </a:r>
          </a:p>
          <a:p>
            <a:r>
              <a:rPr lang="es-AR" dirty="0" smtClean="0"/>
              <a:t>Transformación y proyección</a:t>
            </a:r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58" y="3143248"/>
            <a:ext cx="4589463" cy="2070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72066" y="3644961"/>
            <a:ext cx="3559171" cy="2679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391027" y="2643182"/>
            <a:ext cx="4752973" cy="407911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Transformaciones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AR" dirty="0" smtClean="0"/>
              <a:t>Traslación, rotación y escala</a:t>
            </a:r>
          </a:p>
          <a:p>
            <a:r>
              <a:rPr lang="es-AR" dirty="0" smtClean="0"/>
              <a:t>Transformaciones afines (</a:t>
            </a:r>
            <a:r>
              <a:rPr lang="es-AR" dirty="0" err="1" smtClean="0"/>
              <a:t>Affine</a:t>
            </a:r>
            <a:r>
              <a:rPr lang="es-AR" dirty="0" smtClean="0"/>
              <a:t> </a:t>
            </a:r>
            <a:r>
              <a:rPr lang="es-AR" dirty="0" err="1" smtClean="0"/>
              <a:t>Transform</a:t>
            </a:r>
            <a:r>
              <a:rPr lang="es-AR" dirty="0" smtClean="0"/>
              <a:t>)</a:t>
            </a:r>
            <a:endParaRPr lang="en-US" dirty="0"/>
          </a:p>
        </p:txBody>
      </p:sp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2844" y="3000372"/>
            <a:ext cx="3871262" cy="15716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357290" y="4714884"/>
            <a:ext cx="2500330" cy="14518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Proyecciones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AR" dirty="0" smtClean="0"/>
              <a:t>Proyección ortogonal o paralela</a:t>
            </a:r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43042" y="2571744"/>
            <a:ext cx="5600700" cy="3629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Agenda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s-AR" dirty="0" smtClean="0"/>
              <a:t>3D </a:t>
            </a:r>
            <a:r>
              <a:rPr lang="es-AR" dirty="0" err="1" smtClean="0"/>
              <a:t>Game</a:t>
            </a:r>
            <a:r>
              <a:rPr lang="es-AR" dirty="0" smtClean="0"/>
              <a:t> </a:t>
            </a:r>
            <a:r>
              <a:rPr lang="es-AR" dirty="0" err="1" smtClean="0"/>
              <a:t>Engines</a:t>
            </a:r>
            <a:endParaRPr lang="es-AR" dirty="0" smtClean="0"/>
          </a:p>
          <a:p>
            <a:pPr lvl="1"/>
            <a:r>
              <a:rPr lang="es-AR" dirty="0" smtClean="0"/>
              <a:t>Funcionalidad</a:t>
            </a:r>
          </a:p>
          <a:p>
            <a:pPr lvl="1"/>
            <a:r>
              <a:rPr lang="es-AR" dirty="0" smtClean="0"/>
              <a:t>Arquitectura básica</a:t>
            </a:r>
          </a:p>
          <a:p>
            <a:r>
              <a:rPr lang="es-AR" dirty="0" smtClean="0"/>
              <a:t>j3dEngine</a:t>
            </a:r>
          </a:p>
          <a:p>
            <a:pPr lvl="1"/>
            <a:r>
              <a:rPr lang="es-AR" dirty="0" smtClean="0"/>
              <a:t>Alcance</a:t>
            </a:r>
          </a:p>
          <a:p>
            <a:pPr lvl="1"/>
            <a:r>
              <a:rPr lang="es-AR" dirty="0" smtClean="0"/>
              <a:t>Herramientas utilizadas</a:t>
            </a:r>
          </a:p>
          <a:p>
            <a:pPr lvl="1"/>
            <a:r>
              <a:rPr lang="es-AR" dirty="0" smtClean="0"/>
              <a:t>Arquitectura de j3dEngine</a:t>
            </a:r>
          </a:p>
          <a:p>
            <a:r>
              <a:rPr lang="es-AR" dirty="0" smtClean="0"/>
              <a:t>Conclusiones</a:t>
            </a:r>
            <a:endParaRPr lang="es-AR" dirty="0" smtClean="0"/>
          </a:p>
          <a:p>
            <a:r>
              <a:rPr lang="es-AR" dirty="0" smtClean="0"/>
              <a:t>Demo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Proyecciones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AR" dirty="0" smtClean="0"/>
              <a:t>Proyección en perspectiva</a:t>
            </a:r>
            <a:endParaRPr 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43042" y="2571744"/>
            <a:ext cx="5929354" cy="38814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Pipeline Gráfico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3286116" y="2643182"/>
            <a:ext cx="5072098" cy="25717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s-AR" dirty="0" smtClean="0"/>
          </a:p>
        </p:txBody>
      </p:sp>
      <p:sp>
        <p:nvSpPr>
          <p:cNvPr id="7" name="Rectangle 6"/>
          <p:cNvSpPr/>
          <p:nvPr/>
        </p:nvSpPr>
        <p:spPr>
          <a:xfrm>
            <a:off x="714348" y="3429000"/>
            <a:ext cx="1857388" cy="128588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b="1" dirty="0" smtClean="0">
                <a:solidFill>
                  <a:schemeClr val="tx1"/>
                </a:solidFill>
              </a:rPr>
              <a:t>Lógica de Aplicación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643306" y="3571876"/>
            <a:ext cx="1857388" cy="92869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b="1" dirty="0" smtClean="0">
                <a:solidFill>
                  <a:schemeClr val="tx1"/>
                </a:solidFill>
              </a:rPr>
              <a:t>Geometría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072198" y="3571876"/>
            <a:ext cx="1857388" cy="92869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b="1" dirty="0" err="1" smtClean="0">
                <a:solidFill>
                  <a:schemeClr val="tx1"/>
                </a:solidFill>
              </a:rPr>
              <a:t>Rastering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643306" y="2143116"/>
            <a:ext cx="15556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2400" b="1" dirty="0" err="1" smtClean="0"/>
              <a:t>Rendering</a:t>
            </a:r>
            <a:endParaRPr lang="en-US" sz="2400" b="1" dirty="0"/>
          </a:p>
        </p:txBody>
      </p:sp>
      <p:sp>
        <p:nvSpPr>
          <p:cNvPr id="14" name="Right Arrow 13"/>
          <p:cNvSpPr/>
          <p:nvPr/>
        </p:nvSpPr>
        <p:spPr>
          <a:xfrm>
            <a:off x="2714612" y="3643314"/>
            <a:ext cx="428628" cy="785818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/>
          <p:cNvSpPr/>
          <p:nvPr/>
        </p:nvSpPr>
        <p:spPr>
          <a:xfrm>
            <a:off x="142844" y="3714752"/>
            <a:ext cx="428628" cy="785818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/>
          <p:cNvSpPr/>
          <p:nvPr/>
        </p:nvSpPr>
        <p:spPr>
          <a:xfrm>
            <a:off x="8501090" y="3571876"/>
            <a:ext cx="428628" cy="785818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/>
          <p:cNvSpPr/>
          <p:nvPr/>
        </p:nvSpPr>
        <p:spPr>
          <a:xfrm>
            <a:off x="5572132" y="3643314"/>
            <a:ext cx="428628" cy="785818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err="1" smtClean="0"/>
              <a:t>Render</a:t>
            </a:r>
            <a:r>
              <a:rPr lang="es-AR" dirty="0" smtClean="0"/>
              <a:t> Pipeline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AR" dirty="0" smtClean="0"/>
              <a:t>Cálculos Geométricos</a:t>
            </a:r>
          </a:p>
          <a:p>
            <a:pPr lvl="1"/>
            <a:r>
              <a:rPr lang="es-AR" dirty="0" smtClean="0"/>
              <a:t>Transformaciones</a:t>
            </a:r>
          </a:p>
          <a:p>
            <a:pPr lvl="1"/>
            <a:r>
              <a:rPr lang="es-AR" dirty="0" smtClean="0"/>
              <a:t>Selección de objetos visibles (</a:t>
            </a:r>
            <a:r>
              <a:rPr lang="es-AR" dirty="0" err="1" smtClean="0"/>
              <a:t>Frustum</a:t>
            </a:r>
            <a:r>
              <a:rPr lang="es-AR" dirty="0" smtClean="0"/>
              <a:t> </a:t>
            </a:r>
            <a:r>
              <a:rPr lang="es-AR" dirty="0" err="1" smtClean="0"/>
              <a:t>culling</a:t>
            </a:r>
            <a:r>
              <a:rPr lang="es-AR" dirty="0" smtClean="0"/>
              <a:t>)</a:t>
            </a:r>
          </a:p>
          <a:p>
            <a:pPr lvl="1"/>
            <a:r>
              <a:rPr lang="es-AR" dirty="0" smtClean="0"/>
              <a:t>Iluminación por vértice (</a:t>
            </a:r>
            <a:r>
              <a:rPr lang="es-AR" dirty="0" err="1" smtClean="0"/>
              <a:t>Vertex</a:t>
            </a:r>
            <a:r>
              <a:rPr lang="es-AR" dirty="0" smtClean="0"/>
              <a:t> </a:t>
            </a:r>
            <a:r>
              <a:rPr lang="es-AR" dirty="0" err="1" smtClean="0"/>
              <a:t>shading</a:t>
            </a:r>
            <a:r>
              <a:rPr lang="es-AR" dirty="0" smtClean="0"/>
              <a:t>)</a:t>
            </a:r>
          </a:p>
          <a:p>
            <a:pPr lvl="1"/>
            <a:r>
              <a:rPr lang="es-AR" dirty="0" smtClean="0"/>
              <a:t>Proyección</a:t>
            </a:r>
          </a:p>
          <a:p>
            <a:pPr lvl="1"/>
            <a:r>
              <a:rPr lang="es-AR" dirty="0" err="1" smtClean="0"/>
              <a:t>Backface</a:t>
            </a:r>
            <a:r>
              <a:rPr lang="es-AR" dirty="0" smtClean="0"/>
              <a:t> </a:t>
            </a:r>
            <a:r>
              <a:rPr lang="es-AR" dirty="0" err="1" smtClean="0"/>
              <a:t>culling</a:t>
            </a:r>
            <a:endParaRPr lang="es-AR" dirty="0" smtClean="0"/>
          </a:p>
          <a:p>
            <a:pPr lvl="1"/>
            <a:r>
              <a:rPr lang="es-AR" dirty="0" smtClean="0"/>
              <a:t>Recorte (</a:t>
            </a:r>
            <a:r>
              <a:rPr lang="es-AR" dirty="0" err="1" smtClean="0"/>
              <a:t>Clipping</a:t>
            </a:r>
            <a:r>
              <a:rPr lang="es-AR" dirty="0" smtClean="0"/>
              <a:t>)</a:t>
            </a:r>
            <a:br>
              <a:rPr lang="es-AR" dirty="0" smtClean="0"/>
            </a:b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err="1" smtClean="0"/>
              <a:t>Render</a:t>
            </a:r>
            <a:r>
              <a:rPr lang="es-AR" dirty="0" smtClean="0"/>
              <a:t> Pipeline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AR" dirty="0" err="1" smtClean="0"/>
              <a:t>Rastering</a:t>
            </a:r>
            <a:endParaRPr lang="es-AR" dirty="0" smtClean="0"/>
          </a:p>
          <a:p>
            <a:pPr lvl="1"/>
            <a:r>
              <a:rPr lang="es-AR" dirty="0" smtClean="0"/>
              <a:t>Ocultamiento por buffer de profundidad (Z-Buffer </a:t>
            </a:r>
            <a:r>
              <a:rPr lang="es-AR" dirty="0" err="1" smtClean="0"/>
              <a:t>occlusion</a:t>
            </a:r>
            <a:r>
              <a:rPr lang="es-AR" dirty="0" smtClean="0"/>
              <a:t>)</a:t>
            </a:r>
          </a:p>
          <a:p>
            <a:pPr lvl="1"/>
            <a:r>
              <a:rPr lang="es-AR" dirty="0" smtClean="0"/>
              <a:t>Mapeo de texturas (</a:t>
            </a:r>
            <a:r>
              <a:rPr lang="es-AR" dirty="0" err="1" smtClean="0"/>
              <a:t>Texturing</a:t>
            </a:r>
            <a:r>
              <a:rPr lang="es-AR" dirty="0" smtClean="0"/>
              <a:t>)</a:t>
            </a:r>
          </a:p>
          <a:p>
            <a:pPr lvl="1"/>
            <a:r>
              <a:rPr lang="es-AR" dirty="0" smtClean="0"/>
              <a:t>Iluminación por píxel (Pixel </a:t>
            </a:r>
            <a:r>
              <a:rPr lang="es-AR" dirty="0" err="1" smtClean="0"/>
              <a:t>shading</a:t>
            </a:r>
            <a:r>
              <a:rPr lang="es-AR" dirty="0" smtClean="0"/>
              <a:t>)</a:t>
            </a:r>
          </a:p>
          <a:p>
            <a:pPr lvl="1"/>
            <a:r>
              <a:rPr lang="es-AR" dirty="0" err="1" smtClean="0"/>
              <a:t>Frame</a:t>
            </a:r>
            <a:r>
              <a:rPr lang="es-AR" dirty="0" smtClean="0"/>
              <a:t> buffer</a:t>
            </a:r>
          </a:p>
          <a:p>
            <a:pPr lvl="1"/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err="1" smtClean="0"/>
              <a:t>Game</a:t>
            </a:r>
            <a:r>
              <a:rPr lang="es-AR" dirty="0" smtClean="0"/>
              <a:t> Time y FPS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AR" dirty="0" err="1" smtClean="0"/>
              <a:t>Game</a:t>
            </a:r>
            <a:r>
              <a:rPr lang="es-AR" dirty="0" smtClean="0"/>
              <a:t> Time</a:t>
            </a:r>
          </a:p>
          <a:p>
            <a:r>
              <a:rPr lang="es-AR" dirty="0" err="1" smtClean="0"/>
              <a:t>Frames</a:t>
            </a:r>
            <a:endParaRPr lang="es-AR" dirty="0" smtClean="0"/>
          </a:p>
          <a:p>
            <a:r>
              <a:rPr lang="es-AR" dirty="0" smtClean="0"/>
              <a:t>FPS</a:t>
            </a:r>
          </a:p>
          <a:p>
            <a:r>
              <a:rPr lang="es-AR" dirty="0" smtClean="0"/>
              <a:t>Independencia entre </a:t>
            </a:r>
            <a:r>
              <a:rPr lang="es-AR" dirty="0" err="1" smtClean="0"/>
              <a:t>Game</a:t>
            </a:r>
            <a:r>
              <a:rPr lang="es-AR" dirty="0" smtClean="0"/>
              <a:t> Time y FPS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Iluminación y texturas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AR" dirty="0" smtClean="0"/>
              <a:t>Agregando realismo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Iluminación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AR" dirty="0" smtClean="0"/>
              <a:t>Ambiental</a:t>
            </a:r>
          </a:p>
          <a:p>
            <a:r>
              <a:rPr lang="es-AR" dirty="0" smtClean="0"/>
              <a:t>Difusa</a:t>
            </a:r>
          </a:p>
          <a:p>
            <a:r>
              <a:rPr lang="es-AR" dirty="0" smtClean="0"/>
              <a:t>Especular</a:t>
            </a:r>
            <a:endParaRPr 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00430" y="1714488"/>
            <a:ext cx="5169091" cy="20717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0034" y="4067175"/>
            <a:ext cx="8077200" cy="2790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886325" y="1500174"/>
            <a:ext cx="4257675" cy="300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4" name="Group 5"/>
          <p:cNvGrpSpPr/>
          <p:nvPr/>
        </p:nvGrpSpPr>
        <p:grpSpPr>
          <a:xfrm>
            <a:off x="2643174" y="3500438"/>
            <a:ext cx="3343275" cy="3209925"/>
            <a:chOff x="1500166" y="3357562"/>
            <a:chExt cx="3343275" cy="3209925"/>
          </a:xfrm>
        </p:grpSpPr>
        <p:pic>
          <p:nvPicPr>
            <p:cNvPr id="12290" name="Picture 2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500166" y="3357562"/>
              <a:ext cx="3343275" cy="32099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" name="TextBox 4"/>
            <p:cNvSpPr txBox="1"/>
            <p:nvPr/>
          </p:nvSpPr>
          <p:spPr>
            <a:xfrm>
              <a:off x="1500166" y="6143644"/>
              <a:ext cx="13580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b="1" dirty="0" smtClean="0"/>
                <a:t>Luz puntual</a:t>
              </a:r>
              <a:endParaRPr lang="en-US" b="1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Fuentes de Luz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AR" dirty="0" smtClean="0"/>
              <a:t>Luz ambiente</a:t>
            </a:r>
          </a:p>
          <a:p>
            <a:r>
              <a:rPr lang="es-AR" dirty="0" smtClean="0"/>
              <a:t>Luz puntual (Point light)</a:t>
            </a:r>
          </a:p>
          <a:p>
            <a:r>
              <a:rPr lang="es-AR" dirty="0" smtClean="0"/>
              <a:t>Luz direccional</a:t>
            </a:r>
          </a:p>
          <a:p>
            <a:r>
              <a:rPr lang="es-AR" dirty="0" err="1" smtClean="0"/>
              <a:t>Spot</a:t>
            </a:r>
            <a:r>
              <a:rPr lang="es-AR" dirty="0" smtClean="0"/>
              <a:t> light</a:t>
            </a:r>
          </a:p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975090" y="4143380"/>
            <a:ext cx="1168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b="1" dirty="0" err="1" smtClean="0"/>
              <a:t>Spot</a:t>
            </a:r>
            <a:r>
              <a:rPr lang="es-AR" b="1" dirty="0" smtClean="0"/>
              <a:t> light</a:t>
            </a:r>
            <a:endParaRPr lang="en-US" b="1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Texturas y Materiales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AR" dirty="0" err="1" smtClean="0"/>
              <a:t>Texels</a:t>
            </a:r>
            <a:endParaRPr lang="es-AR" dirty="0" smtClean="0"/>
          </a:p>
          <a:p>
            <a:r>
              <a:rPr lang="es-AR" dirty="0" smtClean="0"/>
              <a:t>Mapeo de Texturas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929190" y="1785926"/>
            <a:ext cx="3959225" cy="1970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42976" y="3000372"/>
            <a:ext cx="3892889" cy="3571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lum bright="20000"/>
          </a:blip>
          <a:srcRect/>
          <a:stretch>
            <a:fillRect/>
          </a:stretch>
        </p:blipFill>
        <p:spPr bwMode="auto">
          <a:xfrm>
            <a:off x="4572000" y="1571612"/>
            <a:ext cx="4572000" cy="3429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Texturas y Materiales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AR" dirty="0" smtClean="0"/>
              <a:t>Material</a:t>
            </a:r>
          </a:p>
          <a:p>
            <a:pPr lvl="1"/>
            <a:r>
              <a:rPr lang="es-AR" dirty="0" err="1" smtClean="0"/>
              <a:t>Shading</a:t>
            </a:r>
            <a:endParaRPr lang="es-AR" dirty="0" smtClean="0"/>
          </a:p>
          <a:p>
            <a:pPr lvl="1"/>
            <a:r>
              <a:rPr lang="es-AR" dirty="0" smtClean="0"/>
              <a:t>Componentes</a:t>
            </a:r>
          </a:p>
          <a:p>
            <a:pPr lvl="2"/>
            <a:r>
              <a:rPr lang="es-AR" dirty="0" smtClean="0"/>
              <a:t>Color de Ambiente (</a:t>
            </a:r>
            <a:r>
              <a:rPr lang="es-AR" dirty="0" err="1" smtClean="0"/>
              <a:t>Ambient</a:t>
            </a:r>
            <a:r>
              <a:rPr lang="es-AR" dirty="0" smtClean="0"/>
              <a:t> color)</a:t>
            </a:r>
          </a:p>
          <a:p>
            <a:pPr lvl="2"/>
            <a:r>
              <a:rPr lang="es-AR" dirty="0" smtClean="0"/>
              <a:t>Color de difusión (</a:t>
            </a:r>
            <a:r>
              <a:rPr lang="es-AR" dirty="0" err="1" smtClean="0"/>
              <a:t>Diffuse</a:t>
            </a:r>
            <a:r>
              <a:rPr lang="es-AR" dirty="0" smtClean="0"/>
              <a:t> color)</a:t>
            </a:r>
          </a:p>
          <a:p>
            <a:pPr lvl="2"/>
            <a:r>
              <a:rPr lang="es-AR" dirty="0" smtClean="0"/>
              <a:t>Color de emisión (</a:t>
            </a:r>
            <a:r>
              <a:rPr lang="es-AR" dirty="0" err="1" smtClean="0"/>
              <a:t>Emissive</a:t>
            </a:r>
            <a:r>
              <a:rPr lang="es-AR" dirty="0" smtClean="0"/>
              <a:t> color)</a:t>
            </a:r>
          </a:p>
          <a:p>
            <a:pPr lvl="2"/>
            <a:r>
              <a:rPr lang="es-AR" dirty="0" smtClean="0"/>
              <a:t>Color especular (</a:t>
            </a:r>
            <a:r>
              <a:rPr lang="es-AR" dirty="0" err="1" smtClean="0"/>
              <a:t>Specular</a:t>
            </a:r>
            <a:r>
              <a:rPr lang="es-AR" dirty="0" smtClean="0"/>
              <a:t> color)</a:t>
            </a:r>
          </a:p>
          <a:p>
            <a:pPr lvl="2"/>
            <a:r>
              <a:rPr lang="es-AR" dirty="0" err="1" smtClean="0"/>
              <a:t>Brillosidad</a:t>
            </a:r>
            <a:r>
              <a:rPr lang="es-AR" dirty="0" smtClean="0"/>
              <a:t> (</a:t>
            </a:r>
            <a:r>
              <a:rPr lang="es-AR" dirty="0" err="1" smtClean="0"/>
              <a:t>Shininess</a:t>
            </a:r>
            <a:r>
              <a:rPr lang="es-AR" dirty="0" smtClean="0"/>
              <a:t>)</a:t>
            </a:r>
          </a:p>
          <a:p>
            <a:pPr lvl="1"/>
            <a:endParaRPr lang="es-AR" dirty="0" smtClean="0"/>
          </a:p>
          <a:p>
            <a:pPr lvl="1"/>
            <a:endParaRPr lang="es-AR" dirty="0" smtClean="0"/>
          </a:p>
          <a:p>
            <a:pPr>
              <a:buNone/>
            </a:pPr>
            <a:endParaRPr lang="es-AR" dirty="0" smtClean="0"/>
          </a:p>
          <a:p>
            <a:pPr lvl="2">
              <a:buNone/>
            </a:pP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2910" y="4500570"/>
            <a:ext cx="7772400" cy="89852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>
              <a:rot lat="0" lon="0" rev="4800000"/>
            </a:lightRig>
          </a:scene3d>
          <a:sp3d>
            <a:bevelT/>
          </a:sp3d>
        </p:spPr>
        <p:txBody>
          <a:bodyPr>
            <a:normAutofit/>
          </a:bodyPr>
          <a:lstStyle/>
          <a:p>
            <a:r>
              <a:rPr lang="es-AR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rebuchet MS" pitchFamily="34" charset="0"/>
              </a:rPr>
              <a:t>Introducción</a:t>
            </a:r>
            <a:endParaRPr lang="en-US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Trebuchet MS" pitchFamily="34" charset="0"/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err="1" smtClean="0"/>
              <a:t>Skyboxes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4348" y="1785926"/>
            <a:ext cx="4133850" cy="301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357686" y="3786190"/>
            <a:ext cx="4114800" cy="2781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Bent Arrow 6"/>
          <p:cNvSpPr/>
          <p:nvPr/>
        </p:nvSpPr>
        <p:spPr>
          <a:xfrm rot="10800000" flipH="1">
            <a:off x="2643174" y="5000636"/>
            <a:ext cx="1643074" cy="857256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87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Librerías gráficas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Librerías existentes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4347" y="2214554"/>
            <a:ext cx="3564535" cy="15716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143504" y="3500438"/>
            <a:ext cx="2952771" cy="221457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Rectangle 5"/>
          <p:cNvSpPr/>
          <p:nvPr/>
        </p:nvSpPr>
        <p:spPr>
          <a:xfrm>
            <a:off x="3500430" y="3714752"/>
            <a:ext cx="1381829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000" b="1" cap="none" spc="0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VS</a:t>
            </a:r>
            <a:endParaRPr lang="en-US" sz="6000" b="1" cap="none" spc="0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2910" y="4500570"/>
            <a:ext cx="7772400" cy="89852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>
              <a:rot lat="0" lon="0" rev="4800000"/>
            </a:lightRig>
          </a:scene3d>
          <a:sp3d>
            <a:bevelT/>
          </a:sp3d>
        </p:spPr>
        <p:txBody>
          <a:bodyPr>
            <a:normAutofit/>
          </a:bodyPr>
          <a:lstStyle/>
          <a:p>
            <a:r>
              <a:rPr lang="es-AR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rebuchet MS" pitchFamily="34" charset="0"/>
              </a:rPr>
              <a:t>3D </a:t>
            </a:r>
            <a:r>
              <a:rPr lang="es-AR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rebuchet MS" pitchFamily="34" charset="0"/>
              </a:rPr>
              <a:t>Game</a:t>
            </a:r>
            <a:r>
              <a:rPr lang="es-AR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rebuchet MS" pitchFamily="34" charset="0"/>
              </a:rPr>
              <a:t> </a:t>
            </a:r>
            <a:r>
              <a:rPr lang="es-AR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rebuchet MS" pitchFamily="34" charset="0"/>
              </a:rPr>
              <a:t>Engines</a:t>
            </a:r>
            <a:endParaRPr lang="en-US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Trebuchet MS" pitchFamily="34" charset="0"/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Funcionalidad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Introducción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AR" dirty="0" smtClean="0"/>
              <a:t>Middleware</a:t>
            </a:r>
          </a:p>
          <a:p>
            <a:r>
              <a:rPr lang="es-AR" dirty="0" smtClean="0"/>
              <a:t>Portabilidad</a:t>
            </a:r>
          </a:p>
          <a:p>
            <a:r>
              <a:rPr lang="es-AR" b="1" dirty="0" smtClean="0"/>
              <a:t>Herramientas</a:t>
            </a:r>
          </a:p>
          <a:p>
            <a:endParaRPr lang="en-US" dirty="0"/>
          </a:p>
        </p:txBody>
      </p:sp>
      <p:pic>
        <p:nvPicPr>
          <p:cNvPr id="7" name="Picture 6" descr="dynamic-music-system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617634">
            <a:off x="4052842" y="1973567"/>
            <a:ext cx="4733928" cy="26113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 descr="UnrealEd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709060">
            <a:off x="4868859" y="3621856"/>
            <a:ext cx="3738557" cy="280391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" name="Picture 3" descr="facial_editor_1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629731">
            <a:off x="797005" y="3717145"/>
            <a:ext cx="3762380" cy="282178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Motor de ejecución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s-AR" dirty="0" smtClean="0"/>
              <a:t>Módulo central. Procesamiento y operaciones</a:t>
            </a:r>
          </a:p>
          <a:p>
            <a:r>
              <a:rPr lang="es-AR" dirty="0" smtClean="0"/>
              <a:t>Componentes:</a:t>
            </a:r>
          </a:p>
          <a:p>
            <a:pPr lvl="1"/>
            <a:r>
              <a:rPr lang="es-AR" dirty="0" smtClean="0"/>
              <a:t>Módulo de matemática</a:t>
            </a:r>
            <a:endParaRPr lang="en-US" dirty="0" smtClean="0"/>
          </a:p>
          <a:p>
            <a:pPr lvl="1"/>
            <a:r>
              <a:rPr lang="es-AR" dirty="0" smtClean="0"/>
              <a:t>Módulo de física</a:t>
            </a:r>
            <a:endParaRPr lang="en-US" dirty="0" smtClean="0"/>
          </a:p>
          <a:p>
            <a:pPr lvl="1"/>
            <a:r>
              <a:rPr lang="es-AR" dirty="0" smtClean="0"/>
              <a:t>Módulo de redes</a:t>
            </a:r>
            <a:endParaRPr lang="en-US" dirty="0" smtClean="0"/>
          </a:p>
          <a:p>
            <a:pPr lvl="1"/>
            <a:r>
              <a:rPr lang="es-AR" dirty="0" smtClean="0"/>
              <a:t>Módulo de audio / video</a:t>
            </a:r>
            <a:endParaRPr lang="en-US" dirty="0" smtClean="0"/>
          </a:p>
          <a:p>
            <a:pPr lvl="1"/>
            <a:r>
              <a:rPr lang="es-AR" dirty="0" smtClean="0"/>
              <a:t>Módulo de inteligencia artificial</a:t>
            </a:r>
            <a:endParaRPr lang="en-US" dirty="0" smtClean="0"/>
          </a:p>
          <a:p>
            <a:pPr lvl="1"/>
            <a:r>
              <a:rPr lang="es-AR" dirty="0" smtClean="0"/>
              <a:t>Módulo de animación</a:t>
            </a:r>
            <a:endParaRPr lang="en-US" dirty="0" smtClean="0"/>
          </a:p>
          <a:p>
            <a:pPr lvl="1"/>
            <a:r>
              <a:rPr lang="es-AR" dirty="0" smtClean="0"/>
              <a:t>Módulo de scripting</a:t>
            </a:r>
            <a:endParaRPr lang="en-US" dirty="0" smtClean="0"/>
          </a:p>
          <a:p>
            <a:pPr lvl="1"/>
            <a:r>
              <a:rPr lang="es-AR" dirty="0" smtClean="0"/>
              <a:t>Módulo de dispositivos de entrada</a:t>
            </a:r>
            <a:endParaRPr lang="en-US" dirty="0" smtClean="0"/>
          </a:p>
          <a:p>
            <a:pPr lvl="1"/>
            <a:r>
              <a:rPr lang="es-AR" dirty="0" err="1" smtClean="0"/>
              <a:t>Renderer</a:t>
            </a:r>
            <a:endParaRPr lang="en-US" dirty="0" smtClean="0"/>
          </a:p>
          <a:p>
            <a:pPr lvl="2"/>
            <a:r>
              <a:rPr lang="es-AR" dirty="0" err="1" smtClean="0"/>
              <a:t>Scenegraph</a:t>
            </a:r>
            <a:endParaRPr lang="en-US" dirty="0" smtClean="0"/>
          </a:p>
          <a:p>
            <a:pPr lvl="1"/>
            <a:r>
              <a:rPr lang="es-AR" dirty="0" smtClean="0"/>
              <a:t>Importadores y exportadores de recursos</a:t>
            </a:r>
            <a:endParaRPr lang="en-US" dirty="0" smtClean="0"/>
          </a:p>
          <a:p>
            <a:pPr lvl="1">
              <a:buNone/>
            </a:pPr>
            <a:r>
              <a:rPr lang="es-AR" dirty="0" smtClean="0"/>
              <a:t> 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Editor de niveles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AR" dirty="0" smtClean="0"/>
              <a:t>Editar el mundo de forma sencilla</a:t>
            </a:r>
          </a:p>
          <a:p>
            <a:pPr lvl="1"/>
            <a:r>
              <a:rPr lang="es-AR" dirty="0" smtClean="0"/>
              <a:t>Cargar modelos</a:t>
            </a:r>
          </a:p>
          <a:p>
            <a:pPr lvl="1"/>
            <a:r>
              <a:rPr lang="es-AR" dirty="0" smtClean="0"/>
              <a:t>Posicionar objetos</a:t>
            </a:r>
          </a:p>
          <a:p>
            <a:pPr lvl="1"/>
            <a:r>
              <a:rPr lang="es-AR" dirty="0" smtClean="0"/>
              <a:t>Asignar comportamientos</a:t>
            </a:r>
            <a:endParaRPr lang="en-US" dirty="0" smtClean="0"/>
          </a:p>
          <a:p>
            <a:r>
              <a:rPr lang="es-AR" dirty="0" smtClean="0"/>
              <a:t>Herramienta central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Editor de niveles</a:t>
            </a:r>
            <a:endParaRPr 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1071538" y="1571612"/>
            <a:ext cx="6858048" cy="51435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Editor de modelos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AR" dirty="0" smtClean="0"/>
              <a:t>Herramientas externas</a:t>
            </a:r>
          </a:p>
          <a:p>
            <a:r>
              <a:rPr lang="es-AR" dirty="0" smtClean="0"/>
              <a:t>Funciones: </a:t>
            </a:r>
          </a:p>
          <a:p>
            <a:pPr lvl="1"/>
            <a:r>
              <a:rPr lang="es-AR" dirty="0" smtClean="0"/>
              <a:t>Visualizar modelos</a:t>
            </a:r>
          </a:p>
          <a:p>
            <a:pPr lvl="1"/>
            <a:r>
              <a:rPr lang="es-AR" dirty="0" smtClean="0"/>
              <a:t>Edición simple</a:t>
            </a:r>
          </a:p>
          <a:p>
            <a:pPr lvl="2"/>
            <a:r>
              <a:rPr lang="es-AR" dirty="0" smtClean="0"/>
              <a:t>Texturas</a:t>
            </a:r>
          </a:p>
          <a:p>
            <a:pPr lvl="2"/>
            <a:r>
              <a:rPr lang="es-AR" dirty="0" smtClean="0"/>
              <a:t>Color</a:t>
            </a:r>
          </a:p>
          <a:p>
            <a:pPr lvl="2"/>
            <a:r>
              <a:rPr lang="es-AR" dirty="0" smtClean="0"/>
              <a:t>Posición, rotación de partes del modelo</a:t>
            </a:r>
          </a:p>
          <a:p>
            <a:pPr>
              <a:buNone/>
            </a:pP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Industria de los </a:t>
            </a:r>
            <a:r>
              <a:rPr lang="es-AR" dirty="0" err="1" smtClean="0"/>
              <a:t>videogames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Editor de modelos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00166" y="1571612"/>
            <a:ext cx="6072230" cy="51613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Editor de scripts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AR" dirty="0" smtClean="0"/>
              <a:t>Lenguaje de scripting sencillo</a:t>
            </a:r>
          </a:p>
          <a:p>
            <a:r>
              <a:rPr lang="es-AR" dirty="0" smtClean="0"/>
              <a:t>Define comportamiento a los objetos</a:t>
            </a:r>
          </a:p>
          <a:p>
            <a:r>
              <a:rPr lang="es-AR" dirty="0" smtClean="0"/>
              <a:t>Acceso a componentes del </a:t>
            </a:r>
            <a:r>
              <a:rPr lang="es-AR" dirty="0" err="1" smtClean="0"/>
              <a:t>engine</a:t>
            </a:r>
            <a:endParaRPr lang="es-AR" dirty="0" smtClean="0"/>
          </a:p>
          <a:p>
            <a:r>
              <a:rPr lang="es-AR" dirty="0" smtClean="0"/>
              <a:t>Integración con el editor de niveles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Editor de scripts</a:t>
            </a:r>
            <a:endParaRPr lang="en-US" dirty="0"/>
          </a:p>
        </p:txBody>
      </p:sp>
      <p:pic>
        <p:nvPicPr>
          <p:cNvPr id="6" name="Content Placeholder 5" descr="ScriptEditor.jp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19190" y="1603608"/>
            <a:ext cx="6429420" cy="5190892"/>
          </a:xfr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Otras herramientas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AR" dirty="0" smtClean="0"/>
              <a:t>Importadores / Exportadores</a:t>
            </a:r>
          </a:p>
          <a:p>
            <a:r>
              <a:rPr lang="es-AR" dirty="0" smtClean="0"/>
              <a:t>Editores de animaciones</a:t>
            </a:r>
          </a:p>
          <a:p>
            <a:r>
              <a:rPr lang="es-AR" dirty="0" smtClean="0"/>
              <a:t>Mezcladores de sonido</a:t>
            </a:r>
          </a:p>
          <a:p>
            <a:r>
              <a:rPr lang="es-AR" dirty="0" smtClean="0"/>
              <a:t>Herramientas para </a:t>
            </a:r>
            <a:r>
              <a:rPr lang="es-AR" dirty="0" smtClean="0"/>
              <a:t>monitoreo </a:t>
            </a:r>
            <a:r>
              <a:rPr lang="es-AR" dirty="0" smtClean="0"/>
              <a:t>de servidores</a:t>
            </a:r>
          </a:p>
          <a:p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Otras herramientas</a:t>
            </a:r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14348" y="1571612"/>
            <a:ext cx="7718522" cy="51435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Arquitectura básica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Arquitectura de módulos</a:t>
            </a:r>
            <a:endParaRPr lang="en-US" dirty="0"/>
          </a:p>
        </p:txBody>
      </p:sp>
      <p:grpSp>
        <p:nvGrpSpPr>
          <p:cNvPr id="3" name="Group 5"/>
          <p:cNvGrpSpPr>
            <a:grpSpLocks/>
          </p:cNvGrpSpPr>
          <p:nvPr/>
        </p:nvGrpSpPr>
        <p:grpSpPr bwMode="auto">
          <a:xfrm>
            <a:off x="214282" y="1643050"/>
            <a:ext cx="8715436" cy="5000660"/>
            <a:chOff x="875" y="5525"/>
            <a:chExt cx="8124" cy="7909"/>
          </a:xfrm>
        </p:grpSpPr>
        <p:sp>
          <p:nvSpPr>
            <p:cNvPr id="8198" name="AutoShape 6"/>
            <p:cNvSpPr>
              <a:spLocks noChangeArrowheads="1"/>
            </p:cNvSpPr>
            <p:nvPr/>
          </p:nvSpPr>
          <p:spPr bwMode="auto">
            <a:xfrm>
              <a:off x="3776" y="9415"/>
              <a:ext cx="1712" cy="885"/>
            </a:xfrm>
            <a:prstGeom prst="flowChartAlternateProcess">
              <a:avLst/>
            </a:prstGeom>
            <a:ln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ctr" anchorCtr="1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r>
                <a:rPr kumimoji="0" lang="en-US" sz="14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itchFamily="34" charset="0"/>
                </a:rPr>
                <a:t>Core</a:t>
              </a:r>
            </a:p>
          </p:txBody>
        </p:sp>
        <p:sp>
          <p:nvSpPr>
            <p:cNvPr id="8199" name="AutoShape 7"/>
            <p:cNvSpPr>
              <a:spLocks noChangeArrowheads="1"/>
            </p:cNvSpPr>
            <p:nvPr/>
          </p:nvSpPr>
          <p:spPr bwMode="auto">
            <a:xfrm>
              <a:off x="875" y="5525"/>
              <a:ext cx="1712" cy="886"/>
            </a:xfrm>
            <a:prstGeom prst="flowChartAlternateProcess">
              <a:avLst/>
            </a:prstGeom>
            <a:ln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ctr" anchorCtr="1" compatLnSpc="1">
              <a:prstTxWarp prst="textNoShape">
                <a:avLst/>
              </a:prstTxWarp>
              <a:scene3d>
                <a:camera prst="orthographicFront"/>
                <a:lightRig rig="threePt" dir="t"/>
              </a:scene3d>
              <a:sp3d extrusionH="57150">
                <a:bevelT w="82550" h="38100" prst="coolSlant"/>
              </a:sp3d>
            </a:bodyPr>
            <a:lstStyle/>
            <a:p>
              <a:pPr marR="0" lvl="0" indent="0" algn="ctr" fontAlgn="base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r>
                <a:rPr lang="en-US" sz="14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itchFamily="34" charset="0"/>
                </a:rPr>
                <a:t>Módulo de física</a:t>
              </a:r>
            </a:p>
          </p:txBody>
        </p:sp>
        <p:cxnSp>
          <p:nvCxnSpPr>
            <p:cNvPr id="8200" name="AutoShape 8"/>
            <p:cNvCxnSpPr>
              <a:cxnSpLocks noChangeShapeType="1"/>
              <a:endCxn id="8199" idx="2"/>
            </p:cNvCxnSpPr>
            <p:nvPr/>
          </p:nvCxnSpPr>
          <p:spPr bwMode="auto">
            <a:xfrm rot="5400000" flipH="1">
              <a:off x="1448" y="6694"/>
              <a:ext cx="3004" cy="2437"/>
            </a:xfrm>
            <a:prstGeom prst="bentConnector3">
              <a:avLst>
                <a:gd name="adj1" fmla="val 72213"/>
              </a:avLst>
            </a:prstGeom>
            <a:noFill/>
            <a:ln w="9525">
              <a:solidFill>
                <a:srgbClr val="000000"/>
              </a:solidFill>
              <a:miter lim="800000"/>
              <a:headEnd/>
              <a:tailEnd type="triangle" w="med" len="med"/>
            </a:ln>
          </p:spPr>
        </p:cxnSp>
        <p:sp>
          <p:nvSpPr>
            <p:cNvPr id="8201" name="AutoShape 9"/>
            <p:cNvSpPr>
              <a:spLocks noChangeArrowheads="1"/>
            </p:cNvSpPr>
            <p:nvPr/>
          </p:nvSpPr>
          <p:spPr bwMode="auto">
            <a:xfrm>
              <a:off x="4787" y="5525"/>
              <a:ext cx="1712" cy="886"/>
            </a:xfrm>
            <a:prstGeom prst="flowChartAlternateProcess">
              <a:avLst/>
            </a:prstGeom>
            <a:ln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ctr" anchorCtr="1" compatLnSpc="1">
              <a:prstTxWarp prst="textNoShape">
                <a:avLst/>
              </a:prstTxWarp>
              <a:scene3d>
                <a:camera prst="orthographicFront"/>
                <a:lightRig rig="threePt" dir="t"/>
              </a:scene3d>
              <a:sp3d extrusionH="57150">
                <a:bevelT w="82550" h="38100" prst="coolSlant"/>
              </a:sp3d>
            </a:bodyPr>
            <a:lstStyle/>
            <a:p>
              <a:pPr marR="0" lvl="0" indent="0" algn="ctr" fontAlgn="base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r>
                <a:rPr lang="en-US" sz="14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itchFamily="34" charset="0"/>
                </a:rPr>
                <a:t>Módulo de redes</a:t>
              </a:r>
            </a:p>
          </p:txBody>
        </p:sp>
        <p:sp>
          <p:nvSpPr>
            <p:cNvPr id="8202" name="AutoShape 10"/>
            <p:cNvSpPr>
              <a:spLocks noChangeArrowheads="1"/>
            </p:cNvSpPr>
            <p:nvPr/>
          </p:nvSpPr>
          <p:spPr bwMode="auto">
            <a:xfrm>
              <a:off x="2844" y="5525"/>
              <a:ext cx="1710" cy="886"/>
            </a:xfrm>
            <a:prstGeom prst="flowChartAlternateProcess">
              <a:avLst/>
            </a:prstGeom>
            <a:ln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ctr" anchorCtr="1" compatLnSpc="1">
              <a:prstTxWarp prst="textNoShape">
                <a:avLst/>
              </a:prstTxWarp>
              <a:scene3d>
                <a:camera prst="orthographicFront"/>
                <a:lightRig rig="threePt" dir="t"/>
              </a:scene3d>
              <a:sp3d extrusionH="57150">
                <a:bevelT w="82550" h="38100" prst="coolSlant"/>
              </a:sp3d>
            </a:bodyPr>
            <a:lstStyle/>
            <a:p>
              <a:pPr marR="0" lvl="0" indent="0" algn="ctr" fontAlgn="base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r>
                <a:rPr lang="en-US" sz="14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itchFamily="34" charset="0"/>
                </a:rPr>
                <a:t>Módulo de matemática</a:t>
              </a:r>
            </a:p>
          </p:txBody>
        </p:sp>
        <p:sp>
          <p:nvSpPr>
            <p:cNvPr id="8203" name="AutoShape 11"/>
            <p:cNvSpPr>
              <a:spLocks noChangeArrowheads="1"/>
            </p:cNvSpPr>
            <p:nvPr/>
          </p:nvSpPr>
          <p:spPr bwMode="auto">
            <a:xfrm>
              <a:off x="6674" y="5525"/>
              <a:ext cx="2325" cy="886"/>
            </a:xfrm>
            <a:prstGeom prst="flowChartAlternateProcess">
              <a:avLst/>
            </a:prstGeom>
            <a:ln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ctr" anchorCtr="1" compatLnSpc="1">
              <a:prstTxWarp prst="textNoShape">
                <a:avLst/>
              </a:prstTxWarp>
              <a:scene3d>
                <a:camera prst="orthographicFront"/>
                <a:lightRig rig="threePt" dir="t"/>
              </a:scene3d>
              <a:sp3d extrusionH="57150">
                <a:bevelT w="82550" h="38100" prst="coolSlant"/>
              </a:sp3d>
            </a:bodyPr>
            <a:lstStyle/>
            <a:p>
              <a:pPr algn="ctr" fontAlgn="base">
                <a:spcBef>
                  <a:spcPct val="0"/>
                </a:spcBef>
                <a:spcAft>
                  <a:spcPts val="1000"/>
                </a:spcAft>
              </a:pPr>
              <a:r>
                <a:rPr lang="en-US" sz="14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itchFamily="34" charset="0"/>
                </a:rPr>
                <a:t>Módulo de </a:t>
              </a:r>
              <a:r>
                <a:rPr lang="en-US" sz="1400" b="1" dirty="0" err="1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itchFamily="34" charset="0"/>
                </a:rPr>
                <a:t>inteligencia</a:t>
              </a:r>
              <a:r>
                <a:rPr lang="en-US" sz="14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itchFamily="34" charset="0"/>
                </a:rPr>
                <a:t> artificial</a:t>
              </a:r>
            </a:p>
          </p:txBody>
        </p:sp>
        <p:sp>
          <p:nvSpPr>
            <p:cNvPr id="8204" name="AutoShape 12"/>
            <p:cNvSpPr>
              <a:spLocks noChangeArrowheads="1"/>
            </p:cNvSpPr>
            <p:nvPr/>
          </p:nvSpPr>
          <p:spPr bwMode="auto">
            <a:xfrm>
              <a:off x="7288" y="7616"/>
              <a:ext cx="1711" cy="886"/>
            </a:xfrm>
            <a:prstGeom prst="flowChartAlternateProcess">
              <a:avLst/>
            </a:prstGeom>
            <a:ln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ctr" anchorCtr="1" compatLnSpc="1">
              <a:prstTxWarp prst="textNoShape">
                <a:avLst/>
              </a:prstTxWarp>
              <a:scene3d>
                <a:camera prst="orthographicFront"/>
                <a:lightRig rig="threePt" dir="t"/>
              </a:scene3d>
              <a:sp3d extrusionH="57150">
                <a:bevelT w="82550" h="38100" prst="coolSlant"/>
              </a:sp3d>
            </a:bodyPr>
            <a:lstStyle/>
            <a:p>
              <a:pPr marR="0" lvl="0" indent="0" algn="ctr" fontAlgn="base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r>
                <a:rPr lang="en-US" sz="14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itchFamily="34" charset="0"/>
                </a:rPr>
                <a:t>Módulo de audio / video</a:t>
              </a:r>
            </a:p>
          </p:txBody>
        </p:sp>
        <p:sp>
          <p:nvSpPr>
            <p:cNvPr id="8205" name="AutoShape 13"/>
            <p:cNvSpPr>
              <a:spLocks noChangeArrowheads="1"/>
            </p:cNvSpPr>
            <p:nvPr/>
          </p:nvSpPr>
          <p:spPr bwMode="auto">
            <a:xfrm>
              <a:off x="876" y="9415"/>
              <a:ext cx="1711" cy="885"/>
            </a:xfrm>
            <a:prstGeom prst="flowChartAlternateProcess">
              <a:avLst/>
            </a:prstGeom>
            <a:ln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ctr" anchorCtr="1" compatLnSpc="1">
              <a:prstTxWarp prst="textNoShape">
                <a:avLst/>
              </a:prstTxWarp>
              <a:scene3d>
                <a:camera prst="orthographicFront"/>
                <a:lightRig rig="threePt" dir="t"/>
              </a:scene3d>
              <a:sp3d extrusionH="57150">
                <a:bevelT w="82550" h="38100" prst="coolSlant"/>
              </a:sp3d>
            </a:bodyPr>
            <a:lstStyle/>
            <a:p>
              <a:pPr algn="ctr" fontAlgn="base">
                <a:spcBef>
                  <a:spcPct val="0"/>
                </a:spcBef>
                <a:spcAft>
                  <a:spcPts val="1000"/>
                </a:spcAft>
              </a:pPr>
              <a:r>
                <a:rPr lang="en-US" sz="14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itchFamily="34" charset="0"/>
                </a:rPr>
                <a:t>Módulo de scripting</a:t>
              </a:r>
            </a:p>
          </p:txBody>
        </p:sp>
        <p:sp>
          <p:nvSpPr>
            <p:cNvPr id="8206" name="AutoShape 14"/>
            <p:cNvSpPr>
              <a:spLocks noChangeArrowheads="1"/>
            </p:cNvSpPr>
            <p:nvPr/>
          </p:nvSpPr>
          <p:spPr bwMode="auto">
            <a:xfrm>
              <a:off x="6316" y="9415"/>
              <a:ext cx="2683" cy="885"/>
            </a:xfrm>
            <a:prstGeom prst="flowChartAlternateProcess">
              <a:avLst/>
            </a:prstGeom>
            <a:ln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ctr" anchorCtr="1" compatLnSpc="1">
              <a:prstTxWarp prst="textNoShape">
                <a:avLst/>
              </a:prstTxWarp>
              <a:scene3d>
                <a:camera prst="orthographicFront"/>
                <a:lightRig rig="threePt" dir="t"/>
              </a:scene3d>
              <a:sp3d extrusionH="57150">
                <a:bevelT w="82550" h="38100" prst="coolSlant"/>
              </a:sp3d>
            </a:bodyPr>
            <a:lstStyle/>
            <a:p>
              <a:pPr marR="0" lvl="0" indent="0" algn="ctr" fontAlgn="base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r>
                <a:rPr lang="en-US" sz="1400" b="1" dirty="0" err="1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itchFamily="34" charset="0"/>
                </a:rPr>
                <a:t>Módulo</a:t>
              </a:r>
              <a:r>
                <a:rPr lang="en-US" sz="14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itchFamily="34" charset="0"/>
                </a:rPr>
                <a:t> de </a:t>
              </a:r>
              <a:r>
                <a:rPr lang="en-US" sz="1400" b="1" dirty="0" err="1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itchFamily="34" charset="0"/>
                </a:rPr>
                <a:t>dispositivos</a:t>
              </a:r>
              <a:r>
                <a:rPr lang="en-US" sz="14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itchFamily="34" charset="0"/>
                </a:rPr>
                <a:t> de </a:t>
              </a:r>
              <a:r>
                <a:rPr lang="en-US" sz="1400" b="1" dirty="0" err="1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itchFamily="34" charset="0"/>
                </a:rPr>
                <a:t>entrada</a:t>
              </a:r>
              <a:endParaRPr lang="en-US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</a:endParaRPr>
            </a:p>
          </p:txBody>
        </p:sp>
        <p:sp>
          <p:nvSpPr>
            <p:cNvPr id="8207" name="AutoShape 15"/>
            <p:cNvSpPr>
              <a:spLocks noChangeArrowheads="1"/>
            </p:cNvSpPr>
            <p:nvPr/>
          </p:nvSpPr>
          <p:spPr bwMode="auto">
            <a:xfrm>
              <a:off x="876" y="7616"/>
              <a:ext cx="1711" cy="886"/>
            </a:xfrm>
            <a:prstGeom prst="flowChartAlternateProcess">
              <a:avLst/>
            </a:prstGeom>
            <a:ln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ctr" anchorCtr="1" compatLnSpc="1">
              <a:prstTxWarp prst="textNoShape">
                <a:avLst/>
              </a:prstTxWarp>
              <a:scene3d>
                <a:camera prst="orthographicFront"/>
                <a:lightRig rig="threePt" dir="t"/>
              </a:scene3d>
              <a:sp3d extrusionH="57150">
                <a:bevelT w="82550" h="38100" prst="coolSlant"/>
              </a:sp3d>
            </a:bodyPr>
            <a:lstStyle/>
            <a:p>
              <a:pPr marR="0" lvl="0" indent="0" algn="ctr" fontAlgn="base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r>
                <a:rPr lang="en-US" sz="14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itchFamily="34" charset="0"/>
                </a:rPr>
                <a:t>Módulo de animación</a:t>
              </a:r>
            </a:p>
          </p:txBody>
        </p:sp>
        <p:sp>
          <p:nvSpPr>
            <p:cNvPr id="8208" name="AutoShape 16"/>
            <p:cNvSpPr>
              <a:spLocks noChangeArrowheads="1"/>
            </p:cNvSpPr>
            <p:nvPr/>
          </p:nvSpPr>
          <p:spPr bwMode="auto">
            <a:xfrm>
              <a:off x="1584" y="12482"/>
              <a:ext cx="1711" cy="887"/>
            </a:xfrm>
            <a:prstGeom prst="flowChartAlternateProcess">
              <a:avLst/>
            </a:prstGeom>
            <a:ln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ctr" anchorCtr="1" compatLnSpc="1">
              <a:prstTxWarp prst="textNoShape">
                <a:avLst/>
              </a:prstTxWarp>
            </a:bodyPr>
            <a:lstStyle/>
            <a:p>
              <a:pPr marR="0" lvl="0" indent="0" algn="ctr" fontAlgn="base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r>
                <a:rPr lang="en-US" sz="14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itchFamily="34" charset="0"/>
                </a:rPr>
                <a:t>Renderer</a:t>
              </a:r>
            </a:p>
          </p:txBody>
        </p:sp>
        <p:sp>
          <p:nvSpPr>
            <p:cNvPr id="8209" name="AutoShape 17"/>
            <p:cNvSpPr>
              <a:spLocks noChangeArrowheads="1"/>
            </p:cNvSpPr>
            <p:nvPr/>
          </p:nvSpPr>
          <p:spPr bwMode="auto">
            <a:xfrm>
              <a:off x="6316" y="12547"/>
              <a:ext cx="1712" cy="887"/>
            </a:xfrm>
            <a:prstGeom prst="flowChartAlternateProcess">
              <a:avLst/>
            </a:prstGeom>
            <a:ln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ctr" anchorCtr="1" compatLnSpc="1">
              <a:prstTxWarp prst="textNoShape">
                <a:avLst/>
              </a:prstTxWarp>
            </a:bodyPr>
            <a:lstStyle/>
            <a:p>
              <a:pPr marR="0" lvl="0" indent="0" algn="ctr" fontAlgn="base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r>
                <a:rPr lang="en-US" sz="14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itchFamily="34" charset="0"/>
                </a:rPr>
                <a:t>Recursos</a:t>
              </a:r>
            </a:p>
          </p:txBody>
        </p:sp>
        <p:cxnSp>
          <p:nvCxnSpPr>
            <p:cNvPr id="8210" name="AutoShape 18"/>
            <p:cNvCxnSpPr>
              <a:cxnSpLocks noChangeShapeType="1"/>
              <a:endCxn id="8202" idx="2"/>
            </p:cNvCxnSpPr>
            <p:nvPr/>
          </p:nvCxnSpPr>
          <p:spPr bwMode="auto">
            <a:xfrm rot="5400000" flipH="1">
              <a:off x="2556" y="7554"/>
              <a:ext cx="3004" cy="718"/>
            </a:xfrm>
            <a:prstGeom prst="bentConnector3">
              <a:avLst>
                <a:gd name="adj1" fmla="val 83319"/>
              </a:avLst>
            </a:prstGeom>
            <a:noFill/>
            <a:ln w="9525">
              <a:solidFill>
                <a:srgbClr val="000000"/>
              </a:solidFill>
              <a:miter lim="800000"/>
              <a:headEnd/>
              <a:tailEnd type="triangle" w="med" len="med"/>
            </a:ln>
          </p:spPr>
        </p:cxnSp>
        <p:cxnSp>
          <p:nvCxnSpPr>
            <p:cNvPr id="8211" name="AutoShape 19"/>
            <p:cNvCxnSpPr>
              <a:cxnSpLocks noChangeShapeType="1"/>
              <a:endCxn id="8203" idx="2"/>
            </p:cNvCxnSpPr>
            <p:nvPr/>
          </p:nvCxnSpPr>
          <p:spPr bwMode="auto">
            <a:xfrm rot="16200000">
              <a:off x="4945" y="6522"/>
              <a:ext cx="3004" cy="2781"/>
            </a:xfrm>
            <a:prstGeom prst="bentConnector3">
              <a:avLst>
                <a:gd name="adj1" fmla="val 71750"/>
              </a:avLst>
            </a:prstGeom>
            <a:noFill/>
            <a:ln w="9525">
              <a:solidFill>
                <a:srgbClr val="000000"/>
              </a:solidFill>
              <a:miter lim="800000"/>
              <a:headEnd/>
              <a:tailEnd type="triangle" w="med" len="med"/>
            </a:ln>
          </p:spPr>
        </p:cxnSp>
        <p:cxnSp>
          <p:nvCxnSpPr>
            <p:cNvPr id="8212" name="AutoShape 20"/>
            <p:cNvCxnSpPr>
              <a:cxnSpLocks noChangeShapeType="1"/>
              <a:endCxn id="8201" idx="2"/>
            </p:cNvCxnSpPr>
            <p:nvPr/>
          </p:nvCxnSpPr>
          <p:spPr bwMode="auto">
            <a:xfrm rot="16200000">
              <a:off x="3706" y="7492"/>
              <a:ext cx="3018" cy="856"/>
            </a:xfrm>
            <a:prstGeom prst="bentConnector3">
              <a:avLst>
                <a:gd name="adj1" fmla="val 83634"/>
              </a:avLst>
            </a:prstGeom>
            <a:noFill/>
            <a:ln w="9525">
              <a:solidFill>
                <a:srgbClr val="000000"/>
              </a:solidFill>
              <a:miter lim="800000"/>
              <a:headEnd/>
              <a:tailEnd type="triangle" w="med" len="med"/>
            </a:ln>
          </p:spPr>
        </p:cxnSp>
        <p:cxnSp>
          <p:nvCxnSpPr>
            <p:cNvPr id="8213" name="AutoShape 21"/>
            <p:cNvCxnSpPr>
              <a:cxnSpLocks noChangeShapeType="1"/>
              <a:stCxn id="8198" idx="1"/>
              <a:endCxn id="8205" idx="3"/>
            </p:cNvCxnSpPr>
            <p:nvPr/>
          </p:nvCxnSpPr>
          <p:spPr bwMode="auto">
            <a:xfrm rot="10800000">
              <a:off x="2587" y="9857"/>
              <a:ext cx="1189" cy="1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</p:cxnSp>
        <p:cxnSp>
          <p:nvCxnSpPr>
            <p:cNvPr id="8214" name="AutoShape 22"/>
            <p:cNvCxnSpPr>
              <a:cxnSpLocks noChangeShapeType="1"/>
              <a:stCxn id="8198" idx="3"/>
              <a:endCxn id="8206" idx="1"/>
            </p:cNvCxnSpPr>
            <p:nvPr/>
          </p:nvCxnSpPr>
          <p:spPr bwMode="auto">
            <a:xfrm>
              <a:off x="5488" y="9857"/>
              <a:ext cx="828" cy="1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</p:cxnSp>
        <p:cxnSp>
          <p:nvCxnSpPr>
            <p:cNvPr id="8215" name="AutoShape 23"/>
            <p:cNvCxnSpPr>
              <a:cxnSpLocks noChangeShapeType="1"/>
              <a:endCxn id="8207" idx="3"/>
            </p:cNvCxnSpPr>
            <p:nvPr/>
          </p:nvCxnSpPr>
          <p:spPr bwMode="auto">
            <a:xfrm rot="5400000" flipH="1">
              <a:off x="2586" y="8060"/>
              <a:ext cx="1356" cy="1354"/>
            </a:xfrm>
            <a:prstGeom prst="bentConnector2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 type="triangle" w="med" len="med"/>
            </a:ln>
          </p:spPr>
        </p:cxnSp>
        <p:cxnSp>
          <p:nvCxnSpPr>
            <p:cNvPr id="8216" name="AutoShape 24"/>
            <p:cNvCxnSpPr>
              <a:cxnSpLocks noChangeShapeType="1"/>
              <a:endCxn id="8204" idx="1"/>
            </p:cNvCxnSpPr>
            <p:nvPr/>
          </p:nvCxnSpPr>
          <p:spPr bwMode="auto">
            <a:xfrm flipV="1">
              <a:off x="5331" y="8059"/>
              <a:ext cx="1957" cy="1356"/>
            </a:xfrm>
            <a:prstGeom prst="bentConnector3">
              <a:avLst>
                <a:gd name="adj1" fmla="val 88"/>
              </a:avLst>
            </a:prstGeom>
            <a:noFill/>
            <a:ln w="9525">
              <a:solidFill>
                <a:srgbClr val="000000"/>
              </a:solidFill>
              <a:miter lim="800000"/>
              <a:headEnd/>
              <a:tailEnd type="triangle" w="med" len="med"/>
            </a:ln>
          </p:spPr>
        </p:cxnSp>
        <p:cxnSp>
          <p:nvCxnSpPr>
            <p:cNvPr id="8217" name="AutoShape 25"/>
            <p:cNvCxnSpPr>
              <a:cxnSpLocks noChangeShapeType="1"/>
              <a:endCxn id="8208" idx="0"/>
            </p:cNvCxnSpPr>
            <p:nvPr/>
          </p:nvCxnSpPr>
          <p:spPr bwMode="auto">
            <a:xfrm rot="5400000">
              <a:off x="2263" y="10477"/>
              <a:ext cx="2182" cy="1827"/>
            </a:xfrm>
            <a:prstGeom prst="bentConnector3">
              <a:avLst>
                <a:gd name="adj1" fmla="val 50000"/>
              </a:avLst>
            </a:prstGeom>
            <a:noFill/>
            <a:ln w="9525">
              <a:solidFill>
                <a:srgbClr val="000000"/>
              </a:solidFill>
              <a:miter lim="800000"/>
              <a:headEnd/>
              <a:tailEnd type="triangle" w="med" len="med"/>
            </a:ln>
          </p:spPr>
        </p:cxnSp>
        <p:cxnSp>
          <p:nvCxnSpPr>
            <p:cNvPr id="8218" name="AutoShape 26"/>
            <p:cNvCxnSpPr>
              <a:cxnSpLocks noChangeShapeType="1"/>
              <a:endCxn id="8209" idx="0"/>
            </p:cNvCxnSpPr>
            <p:nvPr/>
          </p:nvCxnSpPr>
          <p:spPr bwMode="auto">
            <a:xfrm rot="16200000" flipH="1">
              <a:off x="4990" y="10366"/>
              <a:ext cx="2247" cy="2116"/>
            </a:xfrm>
            <a:prstGeom prst="bentConnector3">
              <a:avLst>
                <a:gd name="adj1" fmla="val 49361"/>
              </a:avLst>
            </a:prstGeom>
            <a:noFill/>
            <a:ln w="9525">
              <a:solidFill>
                <a:srgbClr val="000000"/>
              </a:solidFill>
              <a:miter lim="800000"/>
              <a:headEnd/>
              <a:tailEnd type="triangle" w="med" len="med"/>
            </a:ln>
          </p:spPr>
        </p:cxnSp>
      </p:grp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Módulo de física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AR" dirty="0" smtClean="0"/>
              <a:t>Simula física Newtoniana</a:t>
            </a:r>
          </a:p>
          <a:p>
            <a:pPr lvl="1"/>
            <a:r>
              <a:rPr lang="es-AR" dirty="0" smtClean="0"/>
              <a:t>Rozamiento, velocidad, masa, etc.</a:t>
            </a:r>
          </a:p>
          <a:p>
            <a:r>
              <a:rPr lang="es-AR" dirty="0" smtClean="0"/>
              <a:t>Cálculo de colisiones</a:t>
            </a:r>
          </a:p>
          <a:p>
            <a:r>
              <a:rPr lang="es-AR" dirty="0" smtClean="0"/>
              <a:t>Tiempo real vs precisión</a:t>
            </a:r>
          </a:p>
          <a:p>
            <a:r>
              <a:rPr lang="es-AR" dirty="0" smtClean="0"/>
              <a:t>Cuerpos rígidos vs Cuerpos blandos y fluidos</a:t>
            </a:r>
          </a:p>
          <a:p>
            <a:r>
              <a:rPr lang="es-AR" dirty="0" smtClean="0"/>
              <a:t>Aceleración por hardware</a:t>
            </a:r>
          </a:p>
          <a:p>
            <a:pPr lvl="1"/>
            <a:r>
              <a:rPr lang="es-AR" dirty="0" smtClean="0"/>
              <a:t>PPU. </a:t>
            </a:r>
            <a:r>
              <a:rPr lang="es-AR" dirty="0" err="1" smtClean="0"/>
              <a:t>Ageia</a:t>
            </a:r>
            <a:r>
              <a:rPr lang="es-AR" dirty="0" smtClean="0"/>
              <a:t> </a:t>
            </a:r>
            <a:r>
              <a:rPr lang="es-AR" dirty="0" err="1" smtClean="0"/>
              <a:t>PhysX</a:t>
            </a:r>
            <a:endParaRPr lang="es-AR" dirty="0" smtClean="0"/>
          </a:p>
          <a:p>
            <a:pPr lvl="1"/>
            <a:r>
              <a:rPr lang="es-AR" dirty="0" smtClean="0"/>
              <a:t>GGPGPU</a:t>
            </a:r>
          </a:p>
          <a:p>
            <a:endParaRPr lang="es-AR" dirty="0" smtClean="0"/>
          </a:p>
          <a:p>
            <a:pPr>
              <a:buNone/>
            </a:pPr>
            <a:endParaRPr lang="en-US" dirty="0"/>
          </a:p>
        </p:txBody>
      </p:sp>
      <p:pic>
        <p:nvPicPr>
          <p:cNvPr id="9219" name="Picture 3" descr="C:\Documents and Settings\Ignacio\Local Settings\Temporary Internet Files\Content.IE5\GS75A589\MCj01981750000[1].wm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786578" y="1714488"/>
            <a:ext cx="1902737" cy="2104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Módulo de matemática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AR" dirty="0" smtClean="0"/>
              <a:t>Calculo operaciones complejas</a:t>
            </a:r>
          </a:p>
          <a:p>
            <a:pPr lvl="1"/>
            <a:r>
              <a:rPr lang="es-AR" dirty="0" smtClean="0"/>
              <a:t>Vectores</a:t>
            </a:r>
          </a:p>
          <a:p>
            <a:pPr lvl="1"/>
            <a:r>
              <a:rPr lang="es-AR" dirty="0" smtClean="0"/>
              <a:t>Matrices</a:t>
            </a:r>
          </a:p>
          <a:p>
            <a:pPr lvl="1"/>
            <a:r>
              <a:rPr lang="es-AR" dirty="0" err="1" smtClean="0"/>
              <a:t>Quaternions</a:t>
            </a:r>
            <a:endParaRPr lang="es-AR" dirty="0" smtClean="0"/>
          </a:p>
          <a:p>
            <a:pPr lvl="1"/>
            <a:r>
              <a:rPr lang="es-AR" dirty="0" smtClean="0"/>
              <a:t>Intersección</a:t>
            </a:r>
            <a:endParaRPr lang="en-US" dirty="0"/>
          </a:p>
        </p:txBody>
      </p:sp>
      <p:pic>
        <p:nvPicPr>
          <p:cNvPr id="10242" name="Picture 2" descr="C:\Documents and Settings\Ignacio\Local Settings\Temporary Internet Files\Content.IE5\IFESPWTL\MPj03900990000[1]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86248" y="3214686"/>
            <a:ext cx="3657600" cy="260908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Módulo de redes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AR" dirty="0" smtClean="0"/>
              <a:t>Juegos </a:t>
            </a:r>
            <a:r>
              <a:rPr lang="es-AR" dirty="0" err="1" smtClean="0"/>
              <a:t>multiplayer</a:t>
            </a:r>
            <a:endParaRPr lang="es-AR" dirty="0" smtClean="0"/>
          </a:p>
          <a:p>
            <a:r>
              <a:rPr lang="es-AR" dirty="0" smtClean="0"/>
              <a:t>Funciones de conectividad</a:t>
            </a:r>
          </a:p>
          <a:p>
            <a:r>
              <a:rPr lang="es-AR" dirty="0" smtClean="0"/>
              <a:t>Abstracción del hardware</a:t>
            </a:r>
          </a:p>
          <a:p>
            <a:r>
              <a:rPr lang="es-AR" dirty="0" smtClean="0"/>
              <a:t>Optimización para tiempo real</a:t>
            </a:r>
          </a:p>
          <a:p>
            <a:pPr lvl="1"/>
            <a:r>
              <a:rPr lang="es-AR" dirty="0" smtClean="0"/>
              <a:t>Control de perdidas</a:t>
            </a:r>
          </a:p>
          <a:p>
            <a:pPr lvl="1"/>
            <a:r>
              <a:rPr lang="es-AR" dirty="0" smtClean="0"/>
              <a:t>Reducción de latencia</a:t>
            </a:r>
          </a:p>
          <a:p>
            <a:r>
              <a:rPr lang="es-AR" dirty="0" smtClean="0"/>
              <a:t>Seguridad</a:t>
            </a:r>
          </a:p>
          <a:p>
            <a:endParaRPr lang="en-US" dirty="0"/>
          </a:p>
        </p:txBody>
      </p:sp>
      <p:pic>
        <p:nvPicPr>
          <p:cNvPr id="11266" name="Picture 2" descr="C:\Documents and Settings\Ignacio\Local Settings\Temporary Internet Files\Content.IE5\XV83SXZQ\MCj03223530000[1].wm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215074" y="2285992"/>
            <a:ext cx="2388606" cy="31702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Historia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AR" b="1" dirty="0" smtClean="0"/>
              <a:t>1958</a:t>
            </a:r>
            <a:r>
              <a:rPr lang="es-AR" dirty="0" smtClean="0"/>
              <a:t>. William </a:t>
            </a:r>
            <a:r>
              <a:rPr lang="es-AR" dirty="0" err="1" smtClean="0"/>
              <a:t>Higinbotham</a:t>
            </a:r>
            <a:r>
              <a:rPr lang="es-AR" dirty="0" smtClean="0"/>
              <a:t>. “</a:t>
            </a:r>
            <a:r>
              <a:rPr lang="es-AR" dirty="0" err="1" smtClean="0"/>
              <a:t>Tennis</a:t>
            </a:r>
            <a:r>
              <a:rPr lang="es-AR" dirty="0" smtClean="0"/>
              <a:t> </a:t>
            </a:r>
            <a:r>
              <a:rPr lang="es-AR" dirty="0" err="1" smtClean="0"/>
              <a:t>for</a:t>
            </a:r>
            <a:r>
              <a:rPr lang="es-AR" dirty="0" smtClean="0"/>
              <a:t> </a:t>
            </a:r>
            <a:r>
              <a:rPr lang="es-AR" dirty="0" err="1" smtClean="0"/>
              <a:t>two</a:t>
            </a:r>
            <a:r>
              <a:rPr lang="es-AR" dirty="0" smtClean="0"/>
              <a:t>”</a:t>
            </a:r>
          </a:p>
          <a:p>
            <a:r>
              <a:rPr lang="es-AR" b="1" dirty="0" smtClean="0"/>
              <a:t>1971</a:t>
            </a:r>
            <a:r>
              <a:rPr lang="es-AR" dirty="0" smtClean="0"/>
              <a:t>. </a:t>
            </a:r>
            <a:r>
              <a:rPr lang="es-AR" dirty="0" err="1" smtClean="0"/>
              <a:t>Pong</a:t>
            </a:r>
            <a:endParaRPr lang="es-AR" dirty="0" smtClean="0"/>
          </a:p>
          <a:p>
            <a:endParaRPr lang="es-AR" dirty="0" smtClean="0"/>
          </a:p>
          <a:p>
            <a:pPr>
              <a:buNone/>
            </a:pPr>
            <a:endParaRPr lang="es-AR" dirty="0" smtClean="0"/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488" y="3071810"/>
            <a:ext cx="3643338" cy="3045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Módulo de Inteligencia Artificial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AR" dirty="0" smtClean="0"/>
              <a:t>Simular comportamiento inteligente en </a:t>
            </a:r>
            <a:r>
              <a:rPr lang="es-AR" dirty="0" err="1" smtClean="0"/>
              <a:t>NPCs</a:t>
            </a:r>
            <a:endParaRPr lang="es-AR" dirty="0" smtClean="0"/>
          </a:p>
          <a:p>
            <a:r>
              <a:rPr lang="es-AR" dirty="0" smtClean="0"/>
              <a:t>Desde lógica discreta hasta redes neurales</a:t>
            </a:r>
          </a:p>
          <a:p>
            <a:r>
              <a:rPr lang="es-AR" dirty="0" smtClean="0"/>
              <a:t>Máquinas de estado</a:t>
            </a:r>
          </a:p>
          <a:p>
            <a:r>
              <a:rPr lang="es-AR" dirty="0" smtClean="0"/>
              <a:t>Algoritmos de </a:t>
            </a:r>
            <a:r>
              <a:rPr lang="es-AR" dirty="0" err="1" smtClean="0"/>
              <a:t>pathfinding</a:t>
            </a:r>
            <a:endParaRPr lang="es-AR" dirty="0" smtClean="0"/>
          </a:p>
          <a:p>
            <a:r>
              <a:rPr lang="es-AR" dirty="0" smtClean="0"/>
              <a:t>Limitación de </a:t>
            </a:r>
            <a:r>
              <a:rPr lang="es-AR" dirty="0" smtClean="0"/>
              <a:t>capacidad</a:t>
            </a:r>
            <a:endParaRPr lang="es-AR" dirty="0" smtClean="0"/>
          </a:p>
          <a:p>
            <a:r>
              <a:rPr lang="es-AR" dirty="0" smtClean="0"/>
              <a:t>Aceleración por hardware indirecta</a:t>
            </a:r>
          </a:p>
          <a:p>
            <a:endParaRPr lang="en-US" dirty="0"/>
          </a:p>
        </p:txBody>
      </p:sp>
      <p:pic>
        <p:nvPicPr>
          <p:cNvPr id="12291" name="Picture 3" descr="C:\Documents and Settings\Ignacio\Local Settings\Temporary Internet Files\Content.IE5\XV83SXZQ\MCj03206120000[1].wm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000892" y="3571876"/>
            <a:ext cx="1785950" cy="26020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Módulo de animación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AR" dirty="0" smtClean="0"/>
              <a:t>Control de las animaciones de los modelos</a:t>
            </a:r>
          </a:p>
          <a:p>
            <a:pPr lvl="1"/>
            <a:r>
              <a:rPr lang="es-AR" dirty="0" smtClean="0"/>
              <a:t>Visualizar</a:t>
            </a:r>
          </a:p>
          <a:p>
            <a:pPr lvl="1"/>
            <a:r>
              <a:rPr lang="es-AR" dirty="0" smtClean="0"/>
              <a:t>Editar</a:t>
            </a:r>
          </a:p>
          <a:p>
            <a:r>
              <a:rPr lang="es-AR" dirty="0" smtClean="0"/>
              <a:t>Realismo de personajes</a:t>
            </a:r>
          </a:p>
          <a:p>
            <a:r>
              <a:rPr lang="es-AR" dirty="0" smtClean="0"/>
              <a:t>Animación de rostros</a:t>
            </a:r>
          </a:p>
          <a:p>
            <a:pPr lvl="1"/>
            <a:r>
              <a:rPr lang="es-AR" dirty="0" smtClean="0"/>
              <a:t>Algoritmos de “</a:t>
            </a:r>
            <a:r>
              <a:rPr lang="es-AR" dirty="0" err="1" smtClean="0"/>
              <a:t>lipsync</a:t>
            </a:r>
            <a:r>
              <a:rPr lang="es-AR" dirty="0" smtClean="0"/>
              <a:t>”</a:t>
            </a:r>
            <a:endParaRPr lang="en-US" dirty="0" smtClean="0"/>
          </a:p>
          <a:p>
            <a:pPr lvl="1"/>
            <a:r>
              <a:rPr lang="es-AR" dirty="0" smtClean="0"/>
              <a:t>Expresiones</a:t>
            </a:r>
          </a:p>
        </p:txBody>
      </p:sp>
      <p:pic>
        <p:nvPicPr>
          <p:cNvPr id="13315" name="Picture 3" descr="C:\Documents and Settings\Ignacio\Local Settings\Temporary Internet Files\Content.IE5\G5ERV921\MCPE03022_0000[1].wm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975154" y="3643314"/>
            <a:ext cx="1736614" cy="271464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3316" name="Picture 4" descr="C:\Documents and Settings\Ignacio\Local Settings\Temporary Internet Files\Content.IE5\9OVKSFBG\MCPE03020_0000[1].wmf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286380" y="3643314"/>
            <a:ext cx="1643074" cy="270173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Módulo de animación</a:t>
            </a:r>
            <a:endParaRPr lang="en-US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03284" y="1543658"/>
            <a:ext cx="6604563" cy="51825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Módulo de scripting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AR" dirty="0" smtClean="0"/>
              <a:t>Interpretes</a:t>
            </a:r>
          </a:p>
          <a:p>
            <a:r>
              <a:rPr lang="es-AR" dirty="0" smtClean="0"/>
              <a:t>Utilidades para editor grafico</a:t>
            </a:r>
            <a:endParaRPr lang="en-US" dirty="0"/>
          </a:p>
        </p:txBody>
      </p:sp>
      <p:pic>
        <p:nvPicPr>
          <p:cNvPr id="15363" name="Picture 3" descr="C:\Documents and Settings\Ignacio\Local Settings\Temporary Internet Files\Content.IE5\NWRWOWA6\MCBD10035_0000[1].wm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143636" y="3429000"/>
            <a:ext cx="2054897" cy="259146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Módulo de audio/video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AR" dirty="0" smtClean="0"/>
              <a:t>Funciones multimedia</a:t>
            </a:r>
          </a:p>
          <a:p>
            <a:pPr lvl="1"/>
            <a:r>
              <a:rPr lang="es-AR" dirty="0" smtClean="0"/>
              <a:t>Reproducción</a:t>
            </a:r>
          </a:p>
          <a:p>
            <a:pPr lvl="1"/>
            <a:r>
              <a:rPr lang="es-AR" dirty="0" smtClean="0"/>
              <a:t>Efectos</a:t>
            </a:r>
          </a:p>
          <a:p>
            <a:r>
              <a:rPr lang="es-AR" dirty="0" smtClean="0"/>
              <a:t>Decodificación</a:t>
            </a:r>
          </a:p>
          <a:p>
            <a:r>
              <a:rPr lang="es-AR" dirty="0" smtClean="0"/>
              <a:t>Abstracción del hardware</a:t>
            </a:r>
          </a:p>
          <a:p>
            <a:r>
              <a:rPr lang="es-AR" dirty="0" smtClean="0"/>
              <a:t>Hardware especial. Aceleración.  EAX®</a:t>
            </a:r>
          </a:p>
          <a:p>
            <a:pPr>
              <a:buNone/>
            </a:pPr>
            <a:endParaRPr lang="es-AR" dirty="0" smtClean="0"/>
          </a:p>
          <a:p>
            <a:endParaRPr lang="en-US" dirty="0"/>
          </a:p>
        </p:txBody>
      </p:sp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5715008" y="1643050"/>
            <a:ext cx="2762250" cy="2466975"/>
            <a:chOff x="2304" y="1584"/>
            <a:chExt cx="1740" cy="1554"/>
          </a:xfrm>
        </p:grpSpPr>
        <p:sp>
          <p:nvSpPr>
            <p:cNvPr id="16387" name="Film"/>
            <p:cNvSpPr>
              <a:spLocks noEditPoints="1" noChangeArrowheads="1"/>
            </p:cNvSpPr>
            <p:nvPr/>
          </p:nvSpPr>
          <p:spPr bwMode="auto">
            <a:xfrm>
              <a:off x="2304" y="1980"/>
              <a:ext cx="726" cy="1158"/>
            </a:xfrm>
            <a:custGeom>
              <a:avLst/>
              <a:gdLst>
                <a:gd name="T0" fmla="*/ 0 w 21600"/>
                <a:gd name="T1" fmla="*/ 0 h 21600"/>
                <a:gd name="T2" fmla="*/ 10800 w 21600"/>
                <a:gd name="T3" fmla="*/ 0 h 21600"/>
                <a:gd name="T4" fmla="*/ 21600 w 21600"/>
                <a:gd name="T5" fmla="*/ 0 h 21600"/>
                <a:gd name="T6" fmla="*/ 21600 w 21600"/>
                <a:gd name="T7" fmla="*/ 10800 h 21600"/>
                <a:gd name="T8" fmla="*/ 21600 w 21600"/>
                <a:gd name="T9" fmla="*/ 21600 h 21600"/>
                <a:gd name="T10" fmla="*/ 10800 w 21600"/>
                <a:gd name="T11" fmla="*/ 21600 h 21600"/>
                <a:gd name="T12" fmla="*/ 0 w 21600"/>
                <a:gd name="T13" fmla="*/ 21600 h 21600"/>
                <a:gd name="T14" fmla="*/ 0 w 21600"/>
                <a:gd name="T15" fmla="*/ 10800 h 21600"/>
                <a:gd name="T16" fmla="*/ 4960 w 21600"/>
                <a:gd name="T17" fmla="*/ 8129 h 21600"/>
                <a:gd name="T18" fmla="*/ 17079 w 21600"/>
                <a:gd name="T19" fmla="*/ 1342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 extrusionOk="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close/>
                </a:path>
                <a:path w="21600" h="21600" extrusionOk="0">
                  <a:moveTo>
                    <a:pt x="3014" y="21600"/>
                  </a:moveTo>
                  <a:lnTo>
                    <a:pt x="3014" y="0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3014" y="21600"/>
                  </a:lnTo>
                  <a:close/>
                </a:path>
                <a:path w="21600" h="21600" extrusionOk="0">
                  <a:moveTo>
                    <a:pt x="21600" y="21600"/>
                  </a:moveTo>
                  <a:lnTo>
                    <a:pt x="21600" y="0"/>
                  </a:lnTo>
                  <a:lnTo>
                    <a:pt x="18586" y="0"/>
                  </a:lnTo>
                  <a:lnTo>
                    <a:pt x="18586" y="21600"/>
                  </a:lnTo>
                  <a:lnTo>
                    <a:pt x="21600" y="21600"/>
                  </a:lnTo>
                  <a:close/>
                </a:path>
                <a:path w="21600" h="21600" extrusionOk="0">
                  <a:moveTo>
                    <a:pt x="6028" y="6574"/>
                  </a:moveTo>
                  <a:lnTo>
                    <a:pt x="15572" y="6574"/>
                  </a:lnTo>
                  <a:lnTo>
                    <a:pt x="16074" y="6574"/>
                  </a:lnTo>
                  <a:lnTo>
                    <a:pt x="16326" y="6457"/>
                  </a:lnTo>
                  <a:lnTo>
                    <a:pt x="16577" y="6339"/>
                  </a:lnTo>
                  <a:lnTo>
                    <a:pt x="16828" y="6222"/>
                  </a:lnTo>
                  <a:lnTo>
                    <a:pt x="17079" y="6222"/>
                  </a:lnTo>
                  <a:lnTo>
                    <a:pt x="17330" y="5987"/>
                  </a:lnTo>
                  <a:lnTo>
                    <a:pt x="17330" y="5870"/>
                  </a:lnTo>
                  <a:lnTo>
                    <a:pt x="17581" y="5635"/>
                  </a:lnTo>
                  <a:lnTo>
                    <a:pt x="17581" y="1526"/>
                  </a:lnTo>
                  <a:lnTo>
                    <a:pt x="17330" y="1291"/>
                  </a:lnTo>
                  <a:lnTo>
                    <a:pt x="17330" y="1174"/>
                  </a:lnTo>
                  <a:lnTo>
                    <a:pt x="17079" y="1057"/>
                  </a:lnTo>
                  <a:lnTo>
                    <a:pt x="16828" y="939"/>
                  </a:lnTo>
                  <a:lnTo>
                    <a:pt x="16577" y="822"/>
                  </a:lnTo>
                  <a:lnTo>
                    <a:pt x="16326" y="704"/>
                  </a:lnTo>
                  <a:lnTo>
                    <a:pt x="16074" y="704"/>
                  </a:lnTo>
                  <a:lnTo>
                    <a:pt x="15572" y="587"/>
                  </a:lnTo>
                  <a:lnTo>
                    <a:pt x="6028" y="587"/>
                  </a:lnTo>
                  <a:lnTo>
                    <a:pt x="5526" y="704"/>
                  </a:lnTo>
                  <a:lnTo>
                    <a:pt x="5274" y="704"/>
                  </a:lnTo>
                  <a:lnTo>
                    <a:pt x="5023" y="822"/>
                  </a:lnTo>
                  <a:lnTo>
                    <a:pt x="4772" y="939"/>
                  </a:lnTo>
                  <a:lnTo>
                    <a:pt x="4521" y="1057"/>
                  </a:lnTo>
                  <a:lnTo>
                    <a:pt x="4270" y="1174"/>
                  </a:lnTo>
                  <a:lnTo>
                    <a:pt x="4270" y="1291"/>
                  </a:lnTo>
                  <a:lnTo>
                    <a:pt x="4019" y="1526"/>
                  </a:lnTo>
                  <a:lnTo>
                    <a:pt x="4019" y="5635"/>
                  </a:lnTo>
                  <a:lnTo>
                    <a:pt x="4270" y="5870"/>
                  </a:lnTo>
                  <a:lnTo>
                    <a:pt x="4270" y="5987"/>
                  </a:lnTo>
                  <a:lnTo>
                    <a:pt x="4521" y="6222"/>
                  </a:lnTo>
                  <a:lnTo>
                    <a:pt x="4772" y="6222"/>
                  </a:lnTo>
                  <a:lnTo>
                    <a:pt x="5023" y="6339"/>
                  </a:lnTo>
                  <a:lnTo>
                    <a:pt x="5274" y="6457"/>
                  </a:lnTo>
                  <a:lnTo>
                    <a:pt x="5526" y="6574"/>
                  </a:lnTo>
                  <a:lnTo>
                    <a:pt x="6028" y="6574"/>
                  </a:lnTo>
                  <a:close/>
                </a:path>
                <a:path w="21600" h="21600" extrusionOk="0">
                  <a:moveTo>
                    <a:pt x="6028" y="13617"/>
                  </a:moveTo>
                  <a:lnTo>
                    <a:pt x="15572" y="13617"/>
                  </a:lnTo>
                  <a:lnTo>
                    <a:pt x="16074" y="13617"/>
                  </a:lnTo>
                  <a:lnTo>
                    <a:pt x="16326" y="13617"/>
                  </a:lnTo>
                  <a:lnTo>
                    <a:pt x="16577" y="13500"/>
                  </a:lnTo>
                  <a:lnTo>
                    <a:pt x="16828" y="13383"/>
                  </a:lnTo>
                  <a:lnTo>
                    <a:pt x="17079" y="13265"/>
                  </a:lnTo>
                  <a:lnTo>
                    <a:pt x="17330" y="13148"/>
                  </a:lnTo>
                  <a:lnTo>
                    <a:pt x="17330" y="12913"/>
                  </a:lnTo>
                  <a:lnTo>
                    <a:pt x="17581" y="12796"/>
                  </a:lnTo>
                  <a:lnTo>
                    <a:pt x="17581" y="8687"/>
                  </a:lnTo>
                  <a:lnTo>
                    <a:pt x="17330" y="8452"/>
                  </a:lnTo>
                  <a:lnTo>
                    <a:pt x="17330" y="8335"/>
                  </a:lnTo>
                  <a:lnTo>
                    <a:pt x="17079" y="8217"/>
                  </a:lnTo>
                  <a:lnTo>
                    <a:pt x="16828" y="7983"/>
                  </a:lnTo>
                  <a:lnTo>
                    <a:pt x="16577" y="7983"/>
                  </a:lnTo>
                  <a:lnTo>
                    <a:pt x="16326" y="7865"/>
                  </a:lnTo>
                  <a:lnTo>
                    <a:pt x="16074" y="7865"/>
                  </a:lnTo>
                  <a:lnTo>
                    <a:pt x="15572" y="7748"/>
                  </a:lnTo>
                  <a:lnTo>
                    <a:pt x="6028" y="7748"/>
                  </a:lnTo>
                  <a:lnTo>
                    <a:pt x="5526" y="7865"/>
                  </a:lnTo>
                  <a:lnTo>
                    <a:pt x="5274" y="7865"/>
                  </a:lnTo>
                  <a:lnTo>
                    <a:pt x="5023" y="7983"/>
                  </a:lnTo>
                  <a:lnTo>
                    <a:pt x="4772" y="7983"/>
                  </a:lnTo>
                  <a:lnTo>
                    <a:pt x="4521" y="8217"/>
                  </a:lnTo>
                  <a:lnTo>
                    <a:pt x="4270" y="8335"/>
                  </a:lnTo>
                  <a:lnTo>
                    <a:pt x="4270" y="8452"/>
                  </a:lnTo>
                  <a:lnTo>
                    <a:pt x="4019" y="8687"/>
                  </a:lnTo>
                  <a:lnTo>
                    <a:pt x="4019" y="12796"/>
                  </a:lnTo>
                  <a:lnTo>
                    <a:pt x="4270" y="12913"/>
                  </a:lnTo>
                  <a:lnTo>
                    <a:pt x="4270" y="13148"/>
                  </a:lnTo>
                  <a:lnTo>
                    <a:pt x="4521" y="13265"/>
                  </a:lnTo>
                  <a:lnTo>
                    <a:pt x="4772" y="13383"/>
                  </a:lnTo>
                  <a:lnTo>
                    <a:pt x="5023" y="13500"/>
                  </a:lnTo>
                  <a:lnTo>
                    <a:pt x="5274" y="13617"/>
                  </a:lnTo>
                  <a:lnTo>
                    <a:pt x="5526" y="13617"/>
                  </a:lnTo>
                  <a:lnTo>
                    <a:pt x="6028" y="13617"/>
                  </a:lnTo>
                  <a:close/>
                </a:path>
                <a:path w="21600" h="21600" extrusionOk="0">
                  <a:moveTo>
                    <a:pt x="6028" y="20778"/>
                  </a:moveTo>
                  <a:lnTo>
                    <a:pt x="15572" y="20778"/>
                  </a:lnTo>
                  <a:lnTo>
                    <a:pt x="16074" y="20778"/>
                  </a:lnTo>
                  <a:lnTo>
                    <a:pt x="16326" y="20661"/>
                  </a:lnTo>
                  <a:lnTo>
                    <a:pt x="16577" y="20661"/>
                  </a:lnTo>
                  <a:lnTo>
                    <a:pt x="16828" y="20543"/>
                  </a:lnTo>
                  <a:lnTo>
                    <a:pt x="17079" y="20426"/>
                  </a:lnTo>
                  <a:lnTo>
                    <a:pt x="17330" y="20309"/>
                  </a:lnTo>
                  <a:lnTo>
                    <a:pt x="17330" y="20074"/>
                  </a:lnTo>
                  <a:lnTo>
                    <a:pt x="17581" y="19957"/>
                  </a:lnTo>
                  <a:lnTo>
                    <a:pt x="17581" y="15730"/>
                  </a:lnTo>
                  <a:lnTo>
                    <a:pt x="17330" y="15613"/>
                  </a:lnTo>
                  <a:lnTo>
                    <a:pt x="17330" y="15378"/>
                  </a:lnTo>
                  <a:lnTo>
                    <a:pt x="17079" y="15378"/>
                  </a:lnTo>
                  <a:lnTo>
                    <a:pt x="16828" y="15143"/>
                  </a:lnTo>
                  <a:lnTo>
                    <a:pt x="16577" y="15026"/>
                  </a:lnTo>
                  <a:lnTo>
                    <a:pt x="16326" y="15026"/>
                  </a:lnTo>
                  <a:lnTo>
                    <a:pt x="16074" y="15026"/>
                  </a:lnTo>
                  <a:lnTo>
                    <a:pt x="15572" y="14909"/>
                  </a:lnTo>
                  <a:lnTo>
                    <a:pt x="6028" y="14909"/>
                  </a:lnTo>
                  <a:lnTo>
                    <a:pt x="5526" y="15026"/>
                  </a:lnTo>
                  <a:lnTo>
                    <a:pt x="5274" y="15026"/>
                  </a:lnTo>
                  <a:lnTo>
                    <a:pt x="5023" y="15026"/>
                  </a:lnTo>
                  <a:lnTo>
                    <a:pt x="4772" y="15143"/>
                  </a:lnTo>
                  <a:lnTo>
                    <a:pt x="4521" y="15378"/>
                  </a:lnTo>
                  <a:lnTo>
                    <a:pt x="4270" y="15378"/>
                  </a:lnTo>
                  <a:lnTo>
                    <a:pt x="4270" y="15613"/>
                  </a:lnTo>
                  <a:lnTo>
                    <a:pt x="4019" y="15730"/>
                  </a:lnTo>
                  <a:lnTo>
                    <a:pt x="4019" y="19957"/>
                  </a:lnTo>
                  <a:lnTo>
                    <a:pt x="4270" y="20074"/>
                  </a:lnTo>
                  <a:lnTo>
                    <a:pt x="4270" y="20309"/>
                  </a:lnTo>
                  <a:lnTo>
                    <a:pt x="4521" y="20426"/>
                  </a:lnTo>
                  <a:lnTo>
                    <a:pt x="4772" y="20543"/>
                  </a:lnTo>
                  <a:lnTo>
                    <a:pt x="5023" y="20661"/>
                  </a:lnTo>
                  <a:lnTo>
                    <a:pt x="5274" y="20661"/>
                  </a:lnTo>
                  <a:lnTo>
                    <a:pt x="5526" y="20778"/>
                  </a:lnTo>
                  <a:lnTo>
                    <a:pt x="6028" y="20778"/>
                  </a:lnTo>
                  <a:close/>
                </a:path>
                <a:path w="21600" h="21600" extrusionOk="0">
                  <a:moveTo>
                    <a:pt x="753" y="1291"/>
                  </a:moveTo>
                  <a:lnTo>
                    <a:pt x="2260" y="1291"/>
                  </a:lnTo>
                  <a:lnTo>
                    <a:pt x="2260" y="235"/>
                  </a:lnTo>
                  <a:lnTo>
                    <a:pt x="753" y="235"/>
                  </a:lnTo>
                  <a:lnTo>
                    <a:pt x="753" y="1291"/>
                  </a:lnTo>
                  <a:close/>
                </a:path>
                <a:path w="21600" h="21600" extrusionOk="0">
                  <a:moveTo>
                    <a:pt x="753" y="2700"/>
                  </a:moveTo>
                  <a:lnTo>
                    <a:pt x="2260" y="2700"/>
                  </a:lnTo>
                  <a:lnTo>
                    <a:pt x="2260" y="1643"/>
                  </a:lnTo>
                  <a:lnTo>
                    <a:pt x="753" y="1643"/>
                  </a:lnTo>
                  <a:lnTo>
                    <a:pt x="753" y="2700"/>
                  </a:lnTo>
                  <a:close/>
                </a:path>
                <a:path w="21600" h="21600" extrusionOk="0">
                  <a:moveTo>
                    <a:pt x="753" y="4109"/>
                  </a:moveTo>
                  <a:lnTo>
                    <a:pt x="2260" y="4109"/>
                  </a:lnTo>
                  <a:lnTo>
                    <a:pt x="2260" y="3052"/>
                  </a:lnTo>
                  <a:lnTo>
                    <a:pt x="753" y="3052"/>
                  </a:lnTo>
                  <a:lnTo>
                    <a:pt x="753" y="4109"/>
                  </a:lnTo>
                  <a:close/>
                </a:path>
                <a:path w="21600" h="21600" extrusionOk="0">
                  <a:moveTo>
                    <a:pt x="753" y="5517"/>
                  </a:moveTo>
                  <a:lnTo>
                    <a:pt x="2260" y="5517"/>
                  </a:lnTo>
                  <a:lnTo>
                    <a:pt x="2260" y="4461"/>
                  </a:lnTo>
                  <a:lnTo>
                    <a:pt x="753" y="4461"/>
                  </a:lnTo>
                  <a:lnTo>
                    <a:pt x="753" y="5517"/>
                  </a:lnTo>
                  <a:close/>
                </a:path>
                <a:path w="21600" h="21600" extrusionOk="0">
                  <a:moveTo>
                    <a:pt x="753" y="6926"/>
                  </a:moveTo>
                  <a:lnTo>
                    <a:pt x="2260" y="6926"/>
                  </a:lnTo>
                  <a:lnTo>
                    <a:pt x="2260" y="5870"/>
                  </a:lnTo>
                  <a:lnTo>
                    <a:pt x="753" y="5870"/>
                  </a:lnTo>
                  <a:lnTo>
                    <a:pt x="753" y="6926"/>
                  </a:lnTo>
                  <a:close/>
                </a:path>
                <a:path w="21600" h="21600" extrusionOk="0">
                  <a:moveTo>
                    <a:pt x="753" y="8335"/>
                  </a:moveTo>
                  <a:lnTo>
                    <a:pt x="2260" y="8335"/>
                  </a:lnTo>
                  <a:lnTo>
                    <a:pt x="2260" y="7278"/>
                  </a:lnTo>
                  <a:lnTo>
                    <a:pt x="753" y="7278"/>
                  </a:lnTo>
                  <a:lnTo>
                    <a:pt x="753" y="8335"/>
                  </a:lnTo>
                  <a:close/>
                </a:path>
                <a:path w="21600" h="21600" extrusionOk="0">
                  <a:moveTo>
                    <a:pt x="753" y="9743"/>
                  </a:moveTo>
                  <a:lnTo>
                    <a:pt x="2260" y="9743"/>
                  </a:lnTo>
                  <a:lnTo>
                    <a:pt x="2260" y="8687"/>
                  </a:lnTo>
                  <a:lnTo>
                    <a:pt x="753" y="8687"/>
                  </a:lnTo>
                  <a:lnTo>
                    <a:pt x="753" y="9743"/>
                  </a:lnTo>
                  <a:close/>
                </a:path>
                <a:path w="21600" h="21600" extrusionOk="0">
                  <a:moveTo>
                    <a:pt x="753" y="11152"/>
                  </a:moveTo>
                  <a:lnTo>
                    <a:pt x="2260" y="11152"/>
                  </a:lnTo>
                  <a:lnTo>
                    <a:pt x="2260" y="10096"/>
                  </a:lnTo>
                  <a:lnTo>
                    <a:pt x="753" y="10096"/>
                  </a:lnTo>
                  <a:lnTo>
                    <a:pt x="753" y="11152"/>
                  </a:lnTo>
                  <a:close/>
                </a:path>
                <a:path w="21600" h="21600" extrusionOk="0">
                  <a:moveTo>
                    <a:pt x="753" y="12561"/>
                  </a:moveTo>
                  <a:lnTo>
                    <a:pt x="2260" y="12561"/>
                  </a:lnTo>
                  <a:lnTo>
                    <a:pt x="2260" y="11504"/>
                  </a:lnTo>
                  <a:lnTo>
                    <a:pt x="753" y="11504"/>
                  </a:lnTo>
                  <a:lnTo>
                    <a:pt x="753" y="12561"/>
                  </a:lnTo>
                  <a:close/>
                </a:path>
                <a:path w="21600" h="21600" extrusionOk="0">
                  <a:moveTo>
                    <a:pt x="753" y="13970"/>
                  </a:moveTo>
                  <a:lnTo>
                    <a:pt x="2260" y="13970"/>
                  </a:lnTo>
                  <a:lnTo>
                    <a:pt x="2260" y="12913"/>
                  </a:lnTo>
                  <a:lnTo>
                    <a:pt x="753" y="12913"/>
                  </a:lnTo>
                  <a:lnTo>
                    <a:pt x="753" y="13970"/>
                  </a:lnTo>
                  <a:close/>
                </a:path>
                <a:path w="21600" h="21600" extrusionOk="0">
                  <a:moveTo>
                    <a:pt x="753" y="15378"/>
                  </a:moveTo>
                  <a:lnTo>
                    <a:pt x="2260" y="15378"/>
                  </a:lnTo>
                  <a:lnTo>
                    <a:pt x="2260" y="14322"/>
                  </a:lnTo>
                  <a:lnTo>
                    <a:pt x="753" y="14322"/>
                  </a:lnTo>
                  <a:lnTo>
                    <a:pt x="753" y="15378"/>
                  </a:lnTo>
                  <a:close/>
                </a:path>
                <a:path w="21600" h="21600" extrusionOk="0">
                  <a:moveTo>
                    <a:pt x="753" y="16787"/>
                  </a:moveTo>
                  <a:lnTo>
                    <a:pt x="2260" y="16787"/>
                  </a:lnTo>
                  <a:lnTo>
                    <a:pt x="2260" y="15730"/>
                  </a:lnTo>
                  <a:lnTo>
                    <a:pt x="753" y="15730"/>
                  </a:lnTo>
                  <a:lnTo>
                    <a:pt x="753" y="16787"/>
                  </a:lnTo>
                  <a:close/>
                </a:path>
                <a:path w="21600" h="21600" extrusionOk="0">
                  <a:moveTo>
                    <a:pt x="753" y="18196"/>
                  </a:moveTo>
                  <a:lnTo>
                    <a:pt x="2260" y="18196"/>
                  </a:lnTo>
                  <a:lnTo>
                    <a:pt x="2260" y="17139"/>
                  </a:lnTo>
                  <a:lnTo>
                    <a:pt x="753" y="17139"/>
                  </a:lnTo>
                  <a:lnTo>
                    <a:pt x="753" y="18196"/>
                  </a:lnTo>
                  <a:close/>
                </a:path>
                <a:path w="21600" h="21600" extrusionOk="0">
                  <a:moveTo>
                    <a:pt x="753" y="19604"/>
                  </a:moveTo>
                  <a:lnTo>
                    <a:pt x="2260" y="19604"/>
                  </a:lnTo>
                  <a:lnTo>
                    <a:pt x="2260" y="18548"/>
                  </a:lnTo>
                  <a:lnTo>
                    <a:pt x="753" y="18548"/>
                  </a:lnTo>
                  <a:lnTo>
                    <a:pt x="753" y="19604"/>
                  </a:lnTo>
                  <a:close/>
                </a:path>
                <a:path w="21600" h="21600" extrusionOk="0">
                  <a:moveTo>
                    <a:pt x="753" y="21013"/>
                  </a:moveTo>
                  <a:lnTo>
                    <a:pt x="2260" y="21013"/>
                  </a:lnTo>
                  <a:lnTo>
                    <a:pt x="2260" y="19957"/>
                  </a:lnTo>
                  <a:lnTo>
                    <a:pt x="753" y="19957"/>
                  </a:lnTo>
                  <a:lnTo>
                    <a:pt x="753" y="21013"/>
                  </a:lnTo>
                  <a:close/>
                </a:path>
                <a:path w="21600" h="21600" extrusionOk="0">
                  <a:moveTo>
                    <a:pt x="19340" y="1409"/>
                  </a:moveTo>
                  <a:lnTo>
                    <a:pt x="20595" y="1409"/>
                  </a:lnTo>
                  <a:lnTo>
                    <a:pt x="20595" y="352"/>
                  </a:lnTo>
                  <a:lnTo>
                    <a:pt x="19340" y="352"/>
                  </a:lnTo>
                  <a:lnTo>
                    <a:pt x="19340" y="1409"/>
                  </a:lnTo>
                  <a:close/>
                </a:path>
                <a:path w="21600" h="21600" extrusionOk="0">
                  <a:moveTo>
                    <a:pt x="19340" y="2700"/>
                  </a:moveTo>
                  <a:lnTo>
                    <a:pt x="20595" y="2700"/>
                  </a:lnTo>
                  <a:lnTo>
                    <a:pt x="20595" y="1643"/>
                  </a:lnTo>
                  <a:lnTo>
                    <a:pt x="19340" y="1643"/>
                  </a:lnTo>
                  <a:lnTo>
                    <a:pt x="19340" y="2700"/>
                  </a:lnTo>
                  <a:close/>
                </a:path>
                <a:path w="21600" h="21600" extrusionOk="0">
                  <a:moveTo>
                    <a:pt x="19340" y="4109"/>
                  </a:moveTo>
                  <a:lnTo>
                    <a:pt x="20595" y="4109"/>
                  </a:lnTo>
                  <a:lnTo>
                    <a:pt x="20595" y="3052"/>
                  </a:lnTo>
                  <a:lnTo>
                    <a:pt x="19340" y="3052"/>
                  </a:lnTo>
                  <a:lnTo>
                    <a:pt x="19340" y="4109"/>
                  </a:lnTo>
                  <a:close/>
                </a:path>
                <a:path w="21600" h="21600" extrusionOk="0">
                  <a:moveTo>
                    <a:pt x="19340" y="5517"/>
                  </a:moveTo>
                  <a:lnTo>
                    <a:pt x="20595" y="5517"/>
                  </a:lnTo>
                  <a:lnTo>
                    <a:pt x="20595" y="4461"/>
                  </a:lnTo>
                  <a:lnTo>
                    <a:pt x="19340" y="4461"/>
                  </a:lnTo>
                  <a:lnTo>
                    <a:pt x="19340" y="5517"/>
                  </a:lnTo>
                  <a:close/>
                </a:path>
                <a:path w="21600" h="21600" extrusionOk="0">
                  <a:moveTo>
                    <a:pt x="19340" y="6926"/>
                  </a:moveTo>
                  <a:lnTo>
                    <a:pt x="20595" y="6926"/>
                  </a:lnTo>
                  <a:lnTo>
                    <a:pt x="20595" y="5870"/>
                  </a:lnTo>
                  <a:lnTo>
                    <a:pt x="19340" y="5870"/>
                  </a:lnTo>
                  <a:lnTo>
                    <a:pt x="19340" y="6926"/>
                  </a:lnTo>
                  <a:close/>
                </a:path>
                <a:path w="21600" h="21600" extrusionOk="0">
                  <a:moveTo>
                    <a:pt x="19340" y="8335"/>
                  </a:moveTo>
                  <a:lnTo>
                    <a:pt x="20595" y="8335"/>
                  </a:lnTo>
                  <a:lnTo>
                    <a:pt x="20595" y="7278"/>
                  </a:lnTo>
                  <a:lnTo>
                    <a:pt x="19340" y="7278"/>
                  </a:lnTo>
                  <a:lnTo>
                    <a:pt x="19340" y="8335"/>
                  </a:lnTo>
                  <a:close/>
                </a:path>
                <a:path w="21600" h="21600" extrusionOk="0">
                  <a:moveTo>
                    <a:pt x="19340" y="9743"/>
                  </a:moveTo>
                  <a:lnTo>
                    <a:pt x="20595" y="9743"/>
                  </a:lnTo>
                  <a:lnTo>
                    <a:pt x="20595" y="8687"/>
                  </a:lnTo>
                  <a:lnTo>
                    <a:pt x="19340" y="8687"/>
                  </a:lnTo>
                  <a:lnTo>
                    <a:pt x="19340" y="9743"/>
                  </a:lnTo>
                  <a:close/>
                </a:path>
                <a:path w="21600" h="21600" extrusionOk="0">
                  <a:moveTo>
                    <a:pt x="19340" y="11152"/>
                  </a:moveTo>
                  <a:lnTo>
                    <a:pt x="20595" y="11152"/>
                  </a:lnTo>
                  <a:lnTo>
                    <a:pt x="20595" y="10096"/>
                  </a:lnTo>
                  <a:lnTo>
                    <a:pt x="19340" y="10096"/>
                  </a:lnTo>
                  <a:lnTo>
                    <a:pt x="19340" y="11152"/>
                  </a:lnTo>
                  <a:close/>
                </a:path>
                <a:path w="21600" h="21600" extrusionOk="0">
                  <a:moveTo>
                    <a:pt x="19340" y="12561"/>
                  </a:moveTo>
                  <a:lnTo>
                    <a:pt x="20595" y="12561"/>
                  </a:lnTo>
                  <a:lnTo>
                    <a:pt x="20595" y="11504"/>
                  </a:lnTo>
                  <a:lnTo>
                    <a:pt x="19340" y="11504"/>
                  </a:lnTo>
                  <a:lnTo>
                    <a:pt x="19340" y="12561"/>
                  </a:lnTo>
                  <a:close/>
                </a:path>
                <a:path w="21600" h="21600" extrusionOk="0">
                  <a:moveTo>
                    <a:pt x="19340" y="13970"/>
                  </a:moveTo>
                  <a:lnTo>
                    <a:pt x="20595" y="13970"/>
                  </a:lnTo>
                  <a:lnTo>
                    <a:pt x="20595" y="12913"/>
                  </a:lnTo>
                  <a:lnTo>
                    <a:pt x="19340" y="12913"/>
                  </a:lnTo>
                  <a:lnTo>
                    <a:pt x="19340" y="13970"/>
                  </a:lnTo>
                  <a:close/>
                </a:path>
                <a:path w="21600" h="21600" extrusionOk="0">
                  <a:moveTo>
                    <a:pt x="19340" y="15378"/>
                  </a:moveTo>
                  <a:lnTo>
                    <a:pt x="20595" y="15378"/>
                  </a:lnTo>
                  <a:lnTo>
                    <a:pt x="20595" y="14322"/>
                  </a:lnTo>
                  <a:lnTo>
                    <a:pt x="19340" y="14322"/>
                  </a:lnTo>
                  <a:lnTo>
                    <a:pt x="19340" y="15378"/>
                  </a:lnTo>
                  <a:close/>
                </a:path>
                <a:path w="21600" h="21600" extrusionOk="0">
                  <a:moveTo>
                    <a:pt x="19340" y="16787"/>
                  </a:moveTo>
                  <a:lnTo>
                    <a:pt x="20595" y="16787"/>
                  </a:lnTo>
                  <a:lnTo>
                    <a:pt x="20595" y="15730"/>
                  </a:lnTo>
                  <a:lnTo>
                    <a:pt x="19340" y="15730"/>
                  </a:lnTo>
                  <a:lnTo>
                    <a:pt x="19340" y="16787"/>
                  </a:lnTo>
                  <a:close/>
                </a:path>
                <a:path w="21600" h="21600" extrusionOk="0">
                  <a:moveTo>
                    <a:pt x="19340" y="18196"/>
                  </a:moveTo>
                  <a:lnTo>
                    <a:pt x="20595" y="18196"/>
                  </a:lnTo>
                  <a:lnTo>
                    <a:pt x="20595" y="17139"/>
                  </a:lnTo>
                  <a:lnTo>
                    <a:pt x="19340" y="17139"/>
                  </a:lnTo>
                  <a:lnTo>
                    <a:pt x="19340" y="18196"/>
                  </a:lnTo>
                  <a:close/>
                </a:path>
                <a:path w="21600" h="21600" extrusionOk="0">
                  <a:moveTo>
                    <a:pt x="19340" y="19604"/>
                  </a:moveTo>
                  <a:lnTo>
                    <a:pt x="20595" y="19604"/>
                  </a:lnTo>
                  <a:lnTo>
                    <a:pt x="20595" y="18548"/>
                  </a:lnTo>
                  <a:lnTo>
                    <a:pt x="19340" y="18548"/>
                  </a:lnTo>
                  <a:lnTo>
                    <a:pt x="19340" y="19604"/>
                  </a:lnTo>
                  <a:close/>
                </a:path>
                <a:path w="21600" h="21600" extrusionOk="0">
                  <a:moveTo>
                    <a:pt x="19340" y="21013"/>
                  </a:moveTo>
                  <a:lnTo>
                    <a:pt x="20595" y="21013"/>
                  </a:lnTo>
                  <a:lnTo>
                    <a:pt x="20595" y="19957"/>
                  </a:lnTo>
                  <a:lnTo>
                    <a:pt x="19340" y="19957"/>
                  </a:lnTo>
                  <a:lnTo>
                    <a:pt x="19340" y="21013"/>
                  </a:lnTo>
                  <a:close/>
                </a:path>
              </a:pathLst>
            </a:custGeom>
            <a:ln>
              <a:headEnd/>
              <a:tailEnd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89" name="Photo"/>
            <p:cNvSpPr>
              <a:spLocks noEditPoints="1" noChangeArrowheads="1"/>
            </p:cNvSpPr>
            <p:nvPr/>
          </p:nvSpPr>
          <p:spPr bwMode="auto">
            <a:xfrm>
              <a:off x="3108" y="2040"/>
              <a:ext cx="936" cy="696"/>
            </a:xfrm>
            <a:custGeom>
              <a:avLst/>
              <a:gdLst>
                <a:gd name="T0" fmla="*/ 0 w 21600"/>
                <a:gd name="T1" fmla="*/ 3085 h 21600"/>
                <a:gd name="T2" fmla="*/ 10800 w 21600"/>
                <a:gd name="T3" fmla="*/ 0 h 21600"/>
                <a:gd name="T4" fmla="*/ 21600 w 21600"/>
                <a:gd name="T5" fmla="*/ 3085 h 21600"/>
                <a:gd name="T6" fmla="*/ 21600 w 21600"/>
                <a:gd name="T7" fmla="*/ 10800 h 21600"/>
                <a:gd name="T8" fmla="*/ 21600 w 21600"/>
                <a:gd name="T9" fmla="*/ 21600 h 21600"/>
                <a:gd name="T10" fmla="*/ 10800 w 21600"/>
                <a:gd name="T11" fmla="*/ 21800 h 21600"/>
                <a:gd name="T12" fmla="*/ 0 w 21600"/>
                <a:gd name="T13" fmla="*/ 21600 h 21600"/>
                <a:gd name="T14" fmla="*/ 0 w 21600"/>
                <a:gd name="T15" fmla="*/ 10800 h 21600"/>
                <a:gd name="T16" fmla="*/ 7778 w 21600"/>
                <a:gd name="T17" fmla="*/ 8228 h 21600"/>
                <a:gd name="T18" fmla="*/ 13757 w 21600"/>
                <a:gd name="T19" fmla="*/ 16886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 extrusionOk="0">
                  <a:moveTo>
                    <a:pt x="0" y="21600"/>
                  </a:moveTo>
                  <a:lnTo>
                    <a:pt x="0" y="3085"/>
                  </a:lnTo>
                  <a:lnTo>
                    <a:pt x="1542" y="3085"/>
                  </a:lnTo>
                  <a:lnTo>
                    <a:pt x="1542" y="1028"/>
                  </a:lnTo>
                  <a:lnTo>
                    <a:pt x="3857" y="1028"/>
                  </a:lnTo>
                  <a:lnTo>
                    <a:pt x="3857" y="3085"/>
                  </a:lnTo>
                  <a:lnTo>
                    <a:pt x="5400" y="3085"/>
                  </a:lnTo>
                  <a:lnTo>
                    <a:pt x="6942" y="0"/>
                  </a:lnTo>
                  <a:lnTo>
                    <a:pt x="14657" y="0"/>
                  </a:lnTo>
                  <a:lnTo>
                    <a:pt x="16200" y="3085"/>
                  </a:lnTo>
                  <a:lnTo>
                    <a:pt x="21600" y="3085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  <a:path w="21600" h="21600" extrusionOk="0">
                  <a:moveTo>
                    <a:pt x="0" y="3085"/>
                  </a:moveTo>
                  <a:lnTo>
                    <a:pt x="21600" y="3085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3085"/>
                  </a:lnTo>
                  <a:close/>
                </a:path>
                <a:path w="21600" h="21600" extrusionOk="0">
                  <a:moveTo>
                    <a:pt x="10800" y="4800"/>
                  </a:moveTo>
                  <a:lnTo>
                    <a:pt x="11925" y="4971"/>
                  </a:lnTo>
                  <a:lnTo>
                    <a:pt x="13017" y="5442"/>
                  </a:lnTo>
                  <a:lnTo>
                    <a:pt x="14046" y="6128"/>
                  </a:lnTo>
                  <a:lnTo>
                    <a:pt x="14914" y="7071"/>
                  </a:lnTo>
                  <a:lnTo>
                    <a:pt x="15621" y="8271"/>
                  </a:lnTo>
                  <a:lnTo>
                    <a:pt x="16167" y="9514"/>
                  </a:lnTo>
                  <a:lnTo>
                    <a:pt x="16425" y="11014"/>
                  </a:lnTo>
                  <a:lnTo>
                    <a:pt x="16585" y="12471"/>
                  </a:lnTo>
                  <a:lnTo>
                    <a:pt x="16489" y="14014"/>
                  </a:lnTo>
                  <a:lnTo>
                    <a:pt x="16135" y="15471"/>
                  </a:lnTo>
                  <a:lnTo>
                    <a:pt x="15621" y="16800"/>
                  </a:lnTo>
                  <a:lnTo>
                    <a:pt x="14914" y="18000"/>
                  </a:lnTo>
                  <a:lnTo>
                    <a:pt x="14046" y="18942"/>
                  </a:lnTo>
                  <a:lnTo>
                    <a:pt x="13050" y="19671"/>
                  </a:lnTo>
                  <a:lnTo>
                    <a:pt x="11925" y="20057"/>
                  </a:lnTo>
                  <a:lnTo>
                    <a:pt x="10832" y="20185"/>
                  </a:lnTo>
                  <a:lnTo>
                    <a:pt x="9675" y="20142"/>
                  </a:lnTo>
                  <a:lnTo>
                    <a:pt x="8582" y="19628"/>
                  </a:lnTo>
                  <a:lnTo>
                    <a:pt x="7553" y="18942"/>
                  </a:lnTo>
                  <a:lnTo>
                    <a:pt x="6717" y="17957"/>
                  </a:lnTo>
                  <a:lnTo>
                    <a:pt x="5946" y="16842"/>
                  </a:lnTo>
                  <a:lnTo>
                    <a:pt x="5464" y="15514"/>
                  </a:lnTo>
                  <a:lnTo>
                    <a:pt x="5078" y="14014"/>
                  </a:lnTo>
                  <a:lnTo>
                    <a:pt x="5014" y="12514"/>
                  </a:lnTo>
                  <a:lnTo>
                    <a:pt x="5110" y="11014"/>
                  </a:lnTo>
                  <a:lnTo>
                    <a:pt x="5528" y="9557"/>
                  </a:lnTo>
                  <a:lnTo>
                    <a:pt x="6010" y="8228"/>
                  </a:lnTo>
                  <a:lnTo>
                    <a:pt x="6750" y="7114"/>
                  </a:lnTo>
                  <a:lnTo>
                    <a:pt x="7650" y="6085"/>
                  </a:lnTo>
                  <a:lnTo>
                    <a:pt x="8614" y="5400"/>
                  </a:lnTo>
                  <a:lnTo>
                    <a:pt x="9707" y="4971"/>
                  </a:lnTo>
                  <a:lnTo>
                    <a:pt x="10800" y="4800"/>
                  </a:lnTo>
                  <a:close/>
                </a:path>
                <a:path w="21600" h="21600" extrusionOk="0">
                  <a:moveTo>
                    <a:pt x="8003" y="8057"/>
                  </a:moveTo>
                  <a:lnTo>
                    <a:pt x="8807" y="7371"/>
                  </a:lnTo>
                  <a:lnTo>
                    <a:pt x="9546" y="6985"/>
                  </a:lnTo>
                  <a:lnTo>
                    <a:pt x="10446" y="6771"/>
                  </a:lnTo>
                  <a:lnTo>
                    <a:pt x="11217" y="6771"/>
                  </a:lnTo>
                  <a:lnTo>
                    <a:pt x="12053" y="7028"/>
                  </a:lnTo>
                  <a:lnTo>
                    <a:pt x="12889" y="7457"/>
                  </a:lnTo>
                  <a:lnTo>
                    <a:pt x="13628" y="8100"/>
                  </a:lnTo>
                  <a:lnTo>
                    <a:pt x="14175" y="8871"/>
                  </a:lnTo>
                  <a:lnTo>
                    <a:pt x="14625" y="9814"/>
                  </a:lnTo>
                  <a:lnTo>
                    <a:pt x="14978" y="10885"/>
                  </a:lnTo>
                  <a:lnTo>
                    <a:pt x="15171" y="12042"/>
                  </a:lnTo>
                  <a:lnTo>
                    <a:pt x="15107" y="13114"/>
                  </a:lnTo>
                  <a:lnTo>
                    <a:pt x="15042" y="14228"/>
                  </a:lnTo>
                  <a:lnTo>
                    <a:pt x="14689" y="15257"/>
                  </a:lnTo>
                  <a:lnTo>
                    <a:pt x="14207" y="16285"/>
                  </a:lnTo>
                  <a:lnTo>
                    <a:pt x="13596" y="17057"/>
                  </a:lnTo>
                  <a:lnTo>
                    <a:pt x="12889" y="17657"/>
                  </a:lnTo>
                  <a:lnTo>
                    <a:pt x="12053" y="18085"/>
                  </a:lnTo>
                  <a:lnTo>
                    <a:pt x="11185" y="18257"/>
                  </a:lnTo>
                  <a:lnTo>
                    <a:pt x="10414" y="18214"/>
                  </a:lnTo>
                  <a:lnTo>
                    <a:pt x="9546" y="18042"/>
                  </a:lnTo>
                  <a:lnTo>
                    <a:pt x="8742" y="17614"/>
                  </a:lnTo>
                  <a:lnTo>
                    <a:pt x="8003" y="17014"/>
                  </a:lnTo>
                  <a:lnTo>
                    <a:pt x="7457" y="16242"/>
                  </a:lnTo>
                  <a:lnTo>
                    <a:pt x="6975" y="15257"/>
                  </a:lnTo>
                  <a:lnTo>
                    <a:pt x="6653" y="14142"/>
                  </a:lnTo>
                  <a:lnTo>
                    <a:pt x="6492" y="13114"/>
                  </a:lnTo>
                  <a:lnTo>
                    <a:pt x="6525" y="11914"/>
                  </a:lnTo>
                  <a:lnTo>
                    <a:pt x="6621" y="10842"/>
                  </a:lnTo>
                  <a:lnTo>
                    <a:pt x="6942" y="9771"/>
                  </a:lnTo>
                  <a:lnTo>
                    <a:pt x="7457" y="8785"/>
                  </a:lnTo>
                  <a:lnTo>
                    <a:pt x="8003" y="8057"/>
                  </a:lnTo>
                  <a:close/>
                </a:path>
              </a:pathLst>
            </a:custGeom>
            <a:ln>
              <a:headEnd/>
              <a:tailEnd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90" name="Music"/>
            <p:cNvSpPr>
              <a:spLocks noEditPoints="1" noChangeArrowheads="1"/>
            </p:cNvSpPr>
            <p:nvPr/>
          </p:nvSpPr>
          <p:spPr bwMode="auto">
            <a:xfrm>
              <a:off x="3216" y="2448"/>
              <a:ext cx="768" cy="672"/>
            </a:xfrm>
            <a:custGeom>
              <a:avLst/>
              <a:gdLst>
                <a:gd name="T0" fmla="*/ 7352 w 21600"/>
                <a:gd name="T1" fmla="*/ 46 h 21600"/>
                <a:gd name="T2" fmla="*/ 7373 w 21600"/>
                <a:gd name="T3" fmla="*/ 9900 h 21600"/>
                <a:gd name="T4" fmla="*/ 21683 w 21600"/>
                <a:gd name="T5" fmla="*/ 10061 h 21600"/>
                <a:gd name="T6" fmla="*/ 7352 w 21600"/>
                <a:gd name="T7" fmla="*/ 46 h 21600"/>
                <a:gd name="T8" fmla="*/ 21600 w 21600"/>
                <a:gd name="T9" fmla="*/ 0 h 21600"/>
                <a:gd name="T10" fmla="*/ 7975 w 21600"/>
                <a:gd name="T11" fmla="*/ 923 h 21600"/>
                <a:gd name="T12" fmla="*/ 20935 w 21600"/>
                <a:gd name="T13" fmla="*/ 5354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T10" t="T11" r="T12" b="T13"/>
              <a:pathLst>
                <a:path w="21600" h="21600">
                  <a:moveTo>
                    <a:pt x="7352" y="46"/>
                  </a:moveTo>
                  <a:lnTo>
                    <a:pt x="7373" y="9900"/>
                  </a:lnTo>
                  <a:lnTo>
                    <a:pt x="7352" y="16107"/>
                  </a:lnTo>
                  <a:lnTo>
                    <a:pt x="7103" y="15969"/>
                  </a:lnTo>
                  <a:lnTo>
                    <a:pt x="6729" y="15692"/>
                  </a:lnTo>
                  <a:lnTo>
                    <a:pt x="6355" y="15553"/>
                  </a:lnTo>
                  <a:lnTo>
                    <a:pt x="5981" y="15415"/>
                  </a:lnTo>
                  <a:lnTo>
                    <a:pt x="5607" y="15276"/>
                  </a:lnTo>
                  <a:lnTo>
                    <a:pt x="5109" y="15138"/>
                  </a:lnTo>
                  <a:lnTo>
                    <a:pt x="4735" y="15138"/>
                  </a:lnTo>
                  <a:lnTo>
                    <a:pt x="4236" y="15138"/>
                  </a:lnTo>
                  <a:lnTo>
                    <a:pt x="3364" y="15138"/>
                  </a:lnTo>
                  <a:lnTo>
                    <a:pt x="2616" y="15276"/>
                  </a:lnTo>
                  <a:lnTo>
                    <a:pt x="1869" y="15692"/>
                  </a:lnTo>
                  <a:lnTo>
                    <a:pt x="1246" y="15969"/>
                  </a:lnTo>
                  <a:lnTo>
                    <a:pt x="747" y="16523"/>
                  </a:lnTo>
                  <a:lnTo>
                    <a:pt x="373" y="17076"/>
                  </a:lnTo>
                  <a:lnTo>
                    <a:pt x="124" y="17630"/>
                  </a:lnTo>
                  <a:lnTo>
                    <a:pt x="0" y="18323"/>
                  </a:lnTo>
                  <a:lnTo>
                    <a:pt x="124" y="19015"/>
                  </a:lnTo>
                  <a:lnTo>
                    <a:pt x="373" y="19569"/>
                  </a:lnTo>
                  <a:lnTo>
                    <a:pt x="747" y="20123"/>
                  </a:lnTo>
                  <a:lnTo>
                    <a:pt x="1246" y="20676"/>
                  </a:lnTo>
                  <a:lnTo>
                    <a:pt x="1869" y="21092"/>
                  </a:lnTo>
                  <a:lnTo>
                    <a:pt x="2616" y="21369"/>
                  </a:lnTo>
                  <a:lnTo>
                    <a:pt x="3364" y="21507"/>
                  </a:lnTo>
                  <a:lnTo>
                    <a:pt x="4236" y="21646"/>
                  </a:lnTo>
                  <a:lnTo>
                    <a:pt x="5109" y="21507"/>
                  </a:lnTo>
                  <a:lnTo>
                    <a:pt x="5856" y="21369"/>
                  </a:lnTo>
                  <a:lnTo>
                    <a:pt x="6604" y="21092"/>
                  </a:lnTo>
                  <a:lnTo>
                    <a:pt x="7227" y="20676"/>
                  </a:lnTo>
                  <a:lnTo>
                    <a:pt x="7726" y="20123"/>
                  </a:lnTo>
                  <a:lnTo>
                    <a:pt x="8100" y="19569"/>
                  </a:lnTo>
                  <a:lnTo>
                    <a:pt x="8349" y="19015"/>
                  </a:lnTo>
                  <a:lnTo>
                    <a:pt x="8473" y="18323"/>
                  </a:lnTo>
                  <a:lnTo>
                    <a:pt x="8473" y="6276"/>
                  </a:lnTo>
                  <a:lnTo>
                    <a:pt x="20561" y="6276"/>
                  </a:lnTo>
                  <a:lnTo>
                    <a:pt x="20561" y="16107"/>
                  </a:lnTo>
                  <a:lnTo>
                    <a:pt x="20187" y="15830"/>
                  </a:lnTo>
                  <a:lnTo>
                    <a:pt x="19938" y="15692"/>
                  </a:lnTo>
                  <a:lnTo>
                    <a:pt x="19564" y="15553"/>
                  </a:lnTo>
                  <a:lnTo>
                    <a:pt x="19190" y="15415"/>
                  </a:lnTo>
                  <a:lnTo>
                    <a:pt x="18692" y="15276"/>
                  </a:lnTo>
                  <a:lnTo>
                    <a:pt x="18318" y="15138"/>
                  </a:lnTo>
                  <a:lnTo>
                    <a:pt x="17944" y="15138"/>
                  </a:lnTo>
                  <a:lnTo>
                    <a:pt x="17446" y="15138"/>
                  </a:lnTo>
                  <a:lnTo>
                    <a:pt x="16573" y="15138"/>
                  </a:lnTo>
                  <a:lnTo>
                    <a:pt x="15826" y="15276"/>
                  </a:lnTo>
                  <a:lnTo>
                    <a:pt x="15078" y="15692"/>
                  </a:lnTo>
                  <a:lnTo>
                    <a:pt x="14455" y="15969"/>
                  </a:lnTo>
                  <a:lnTo>
                    <a:pt x="13956" y="16523"/>
                  </a:lnTo>
                  <a:lnTo>
                    <a:pt x="13583" y="17076"/>
                  </a:lnTo>
                  <a:lnTo>
                    <a:pt x="13333" y="17630"/>
                  </a:lnTo>
                  <a:lnTo>
                    <a:pt x="13209" y="18323"/>
                  </a:lnTo>
                  <a:lnTo>
                    <a:pt x="13333" y="19015"/>
                  </a:lnTo>
                  <a:lnTo>
                    <a:pt x="13583" y="19569"/>
                  </a:lnTo>
                  <a:lnTo>
                    <a:pt x="13956" y="20123"/>
                  </a:lnTo>
                  <a:lnTo>
                    <a:pt x="14455" y="20676"/>
                  </a:lnTo>
                  <a:lnTo>
                    <a:pt x="15078" y="21092"/>
                  </a:lnTo>
                  <a:lnTo>
                    <a:pt x="15826" y="21369"/>
                  </a:lnTo>
                  <a:lnTo>
                    <a:pt x="16573" y="21507"/>
                  </a:lnTo>
                  <a:lnTo>
                    <a:pt x="17446" y="21646"/>
                  </a:lnTo>
                  <a:lnTo>
                    <a:pt x="18318" y="21507"/>
                  </a:lnTo>
                  <a:lnTo>
                    <a:pt x="19066" y="21369"/>
                  </a:lnTo>
                  <a:lnTo>
                    <a:pt x="19813" y="21092"/>
                  </a:lnTo>
                  <a:lnTo>
                    <a:pt x="20436" y="20676"/>
                  </a:lnTo>
                  <a:lnTo>
                    <a:pt x="20935" y="20123"/>
                  </a:lnTo>
                  <a:lnTo>
                    <a:pt x="21309" y="19569"/>
                  </a:lnTo>
                  <a:lnTo>
                    <a:pt x="21558" y="19015"/>
                  </a:lnTo>
                  <a:lnTo>
                    <a:pt x="21683" y="18323"/>
                  </a:lnTo>
                  <a:lnTo>
                    <a:pt x="21683" y="10061"/>
                  </a:lnTo>
                  <a:lnTo>
                    <a:pt x="21683" y="46"/>
                  </a:lnTo>
                  <a:lnTo>
                    <a:pt x="7352" y="46"/>
                  </a:lnTo>
                  <a:close/>
                </a:path>
              </a:pathLst>
            </a:custGeom>
            <a:ln>
              <a:headEnd/>
              <a:tailEnd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88" name="Sound"/>
            <p:cNvSpPr>
              <a:spLocks noEditPoints="1" noChangeArrowheads="1"/>
            </p:cNvSpPr>
            <p:nvPr/>
          </p:nvSpPr>
          <p:spPr bwMode="auto">
            <a:xfrm>
              <a:off x="2724" y="1584"/>
              <a:ext cx="1008" cy="768"/>
            </a:xfrm>
            <a:custGeom>
              <a:avLst/>
              <a:gdLst>
                <a:gd name="T0" fmla="*/ 11164 w 21600"/>
                <a:gd name="T1" fmla="*/ 21159 h 21600"/>
                <a:gd name="T2" fmla="*/ 11164 w 21600"/>
                <a:gd name="T3" fmla="*/ 0 h 21600"/>
                <a:gd name="T4" fmla="*/ 0 w 21600"/>
                <a:gd name="T5" fmla="*/ 10800 h 21600"/>
                <a:gd name="T6" fmla="*/ 21600 w 21600"/>
                <a:gd name="T7" fmla="*/ 10800 h 21600"/>
                <a:gd name="T8" fmla="*/ 242 w 21600"/>
                <a:gd name="T9" fmla="*/ 7604 h 21600"/>
                <a:gd name="T10" fmla="*/ 10760 w 21600"/>
                <a:gd name="T11" fmla="*/ 13555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7273"/>
                  </a:moveTo>
                  <a:lnTo>
                    <a:pt x="5824" y="7273"/>
                  </a:lnTo>
                  <a:lnTo>
                    <a:pt x="11164" y="0"/>
                  </a:lnTo>
                  <a:lnTo>
                    <a:pt x="11164" y="21159"/>
                  </a:lnTo>
                  <a:lnTo>
                    <a:pt x="5824" y="13885"/>
                  </a:lnTo>
                  <a:lnTo>
                    <a:pt x="0" y="13885"/>
                  </a:lnTo>
                  <a:lnTo>
                    <a:pt x="0" y="7273"/>
                  </a:lnTo>
                  <a:close/>
                </a:path>
                <a:path w="21600" h="21600">
                  <a:moveTo>
                    <a:pt x="13024" y="7273"/>
                  </a:moveTo>
                  <a:lnTo>
                    <a:pt x="13591" y="6722"/>
                  </a:lnTo>
                  <a:lnTo>
                    <a:pt x="13833" y="7548"/>
                  </a:lnTo>
                  <a:lnTo>
                    <a:pt x="14076" y="8485"/>
                  </a:lnTo>
                  <a:lnTo>
                    <a:pt x="14157" y="9367"/>
                  </a:lnTo>
                  <a:lnTo>
                    <a:pt x="14197" y="10524"/>
                  </a:lnTo>
                  <a:lnTo>
                    <a:pt x="14197" y="11406"/>
                  </a:lnTo>
                  <a:lnTo>
                    <a:pt x="14116" y="12012"/>
                  </a:lnTo>
                  <a:lnTo>
                    <a:pt x="13995" y="12728"/>
                  </a:lnTo>
                  <a:lnTo>
                    <a:pt x="13833" y="13444"/>
                  </a:lnTo>
                  <a:lnTo>
                    <a:pt x="13712" y="14106"/>
                  </a:lnTo>
                  <a:lnTo>
                    <a:pt x="13591" y="14546"/>
                  </a:lnTo>
                  <a:lnTo>
                    <a:pt x="13065" y="13885"/>
                  </a:lnTo>
                  <a:lnTo>
                    <a:pt x="13307" y="12893"/>
                  </a:lnTo>
                  <a:lnTo>
                    <a:pt x="13469" y="11791"/>
                  </a:lnTo>
                  <a:lnTo>
                    <a:pt x="13550" y="10910"/>
                  </a:lnTo>
                  <a:lnTo>
                    <a:pt x="13591" y="10138"/>
                  </a:lnTo>
                  <a:lnTo>
                    <a:pt x="13469" y="9367"/>
                  </a:lnTo>
                  <a:lnTo>
                    <a:pt x="13388" y="8595"/>
                  </a:lnTo>
                  <a:lnTo>
                    <a:pt x="13267" y="7934"/>
                  </a:lnTo>
                  <a:lnTo>
                    <a:pt x="13024" y="7273"/>
                  </a:lnTo>
                  <a:close/>
                </a:path>
                <a:path w="21600" h="21600">
                  <a:moveTo>
                    <a:pt x="16382" y="3967"/>
                  </a:moveTo>
                  <a:lnTo>
                    <a:pt x="16786" y="5179"/>
                  </a:lnTo>
                  <a:lnTo>
                    <a:pt x="17150" y="6612"/>
                  </a:lnTo>
                  <a:lnTo>
                    <a:pt x="17474" y="8651"/>
                  </a:lnTo>
                  <a:lnTo>
                    <a:pt x="17595" y="9753"/>
                  </a:lnTo>
                  <a:lnTo>
                    <a:pt x="17635" y="12012"/>
                  </a:lnTo>
                  <a:lnTo>
                    <a:pt x="17393" y="13665"/>
                  </a:lnTo>
                  <a:lnTo>
                    <a:pt x="17150" y="15208"/>
                  </a:lnTo>
                  <a:lnTo>
                    <a:pt x="16786" y="16310"/>
                  </a:lnTo>
                  <a:lnTo>
                    <a:pt x="16341" y="17687"/>
                  </a:lnTo>
                  <a:lnTo>
                    <a:pt x="15815" y="17081"/>
                  </a:lnTo>
                  <a:lnTo>
                    <a:pt x="16503" y="14602"/>
                  </a:lnTo>
                  <a:lnTo>
                    <a:pt x="16786" y="13169"/>
                  </a:lnTo>
                  <a:lnTo>
                    <a:pt x="16867" y="12012"/>
                  </a:lnTo>
                  <a:lnTo>
                    <a:pt x="16867" y="9642"/>
                  </a:lnTo>
                  <a:lnTo>
                    <a:pt x="16705" y="7989"/>
                  </a:lnTo>
                  <a:lnTo>
                    <a:pt x="16422" y="6612"/>
                  </a:lnTo>
                  <a:lnTo>
                    <a:pt x="16220" y="5675"/>
                  </a:lnTo>
                  <a:lnTo>
                    <a:pt x="15856" y="4518"/>
                  </a:lnTo>
                  <a:lnTo>
                    <a:pt x="16382" y="3967"/>
                  </a:lnTo>
                  <a:close/>
                </a:path>
                <a:path w="21600" h="21600">
                  <a:moveTo>
                    <a:pt x="18889" y="1377"/>
                  </a:moveTo>
                  <a:lnTo>
                    <a:pt x="19415" y="826"/>
                  </a:lnTo>
                  <a:lnTo>
                    <a:pt x="20194" y="2576"/>
                  </a:lnTo>
                  <a:lnTo>
                    <a:pt x="20831" y="4683"/>
                  </a:lnTo>
                  <a:lnTo>
                    <a:pt x="21357" y="7204"/>
                  </a:lnTo>
                  <a:lnTo>
                    <a:pt x="21650" y="9450"/>
                  </a:lnTo>
                  <a:lnTo>
                    <a:pt x="21600" y="12301"/>
                  </a:lnTo>
                  <a:lnTo>
                    <a:pt x="21215" y="15938"/>
                  </a:lnTo>
                  <a:lnTo>
                    <a:pt x="20629" y="18348"/>
                  </a:lnTo>
                  <a:lnTo>
                    <a:pt x="19415" y="21655"/>
                  </a:lnTo>
                  <a:lnTo>
                    <a:pt x="18889" y="21159"/>
                  </a:lnTo>
                  <a:lnTo>
                    <a:pt x="19901" y="18404"/>
                  </a:lnTo>
                  <a:lnTo>
                    <a:pt x="20467" y="15593"/>
                  </a:lnTo>
                  <a:lnTo>
                    <a:pt x="20791" y="12342"/>
                  </a:lnTo>
                  <a:lnTo>
                    <a:pt x="20871" y="9532"/>
                  </a:lnTo>
                  <a:lnTo>
                    <a:pt x="20629" y="7411"/>
                  </a:lnTo>
                  <a:lnTo>
                    <a:pt x="20062" y="4628"/>
                  </a:lnTo>
                  <a:lnTo>
                    <a:pt x="19415" y="2810"/>
                  </a:lnTo>
                  <a:lnTo>
                    <a:pt x="18889" y="1377"/>
                  </a:lnTo>
                  <a:close/>
                </a:path>
              </a:pathLst>
            </a:custGeom>
            <a:ln>
              <a:headEnd/>
              <a:tailEnd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AR" dirty="0" smtClean="0"/>
              <a:t>Módulo de dispositivos de entrada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AR" dirty="0" smtClean="0"/>
              <a:t>Acceso a los dispositivos. Lectura</a:t>
            </a:r>
          </a:p>
          <a:p>
            <a:r>
              <a:rPr lang="es-AR" dirty="0" smtClean="0"/>
              <a:t>Operaciones de alto nivel</a:t>
            </a:r>
          </a:p>
          <a:p>
            <a:r>
              <a:rPr lang="es-AR" dirty="0" smtClean="0"/>
              <a:t>Abstracción del hardware</a:t>
            </a:r>
          </a:p>
          <a:p>
            <a:r>
              <a:rPr lang="es-AR" dirty="0" smtClean="0"/>
              <a:t>Hardware especial</a:t>
            </a:r>
            <a:endParaRPr lang="en-US" dirty="0"/>
          </a:p>
        </p:txBody>
      </p:sp>
      <p:pic>
        <p:nvPicPr>
          <p:cNvPr id="17410" name="Picture 2" descr="C:\Documents and Settings\Ignacio\Local Settings\Temporary Internet Files\Content.IE5\9OVKSFBG\MCj03076930000[1].wm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715140" y="1928802"/>
            <a:ext cx="1805754" cy="26432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411" name="Picture 3" descr="C:\Documents and Settings\Ignacio\Local Settings\Temporary Internet Files\Content.IE5\G5ERV921\MCj02995330000[1].wmf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072066" y="4572008"/>
            <a:ext cx="1824228" cy="17684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412" name="Picture 4" descr="C:\Documents and Settings\Ignacio\Local Settings\Temporary Internet Files\Content.IE5\9OVKSFBG\MCj03076210000[1].wmf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 rot="541514">
            <a:off x="1577540" y="4719609"/>
            <a:ext cx="2888475" cy="12144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Recursos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AR" dirty="0" smtClean="0"/>
              <a:t>Administración</a:t>
            </a:r>
          </a:p>
          <a:p>
            <a:pPr lvl="1"/>
            <a:r>
              <a:rPr lang="es-AR" dirty="0" smtClean="0"/>
              <a:t>Repositorio</a:t>
            </a:r>
          </a:p>
          <a:p>
            <a:r>
              <a:rPr lang="es-AR" dirty="0" smtClean="0"/>
              <a:t>Control de memoria </a:t>
            </a:r>
          </a:p>
          <a:p>
            <a:pPr lvl="1"/>
            <a:r>
              <a:rPr lang="es-AR" dirty="0" smtClean="0"/>
              <a:t>Carga y descarga </a:t>
            </a:r>
            <a:r>
              <a:rPr lang="es-AR" dirty="0" err="1" smtClean="0"/>
              <a:t>lazy</a:t>
            </a:r>
            <a:endParaRPr lang="es-AR" dirty="0" smtClean="0"/>
          </a:p>
          <a:p>
            <a:endParaRPr lang="es-AR" dirty="0" smtClean="0"/>
          </a:p>
          <a:p>
            <a:pPr>
              <a:buNone/>
            </a:pPr>
            <a:endParaRPr lang="en-US" dirty="0"/>
          </a:p>
        </p:txBody>
      </p:sp>
      <p:pic>
        <p:nvPicPr>
          <p:cNvPr id="18434" name="Picture 2" descr="C:\Documents and Settings\Ignacio\Local Settings\Temporary Internet Files\Content.IE5\NWRWOWA6\MCj04316240000[1]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857884" y="2071678"/>
            <a:ext cx="2000264" cy="2000264"/>
          </a:xfrm>
          <a:prstGeom prst="rect">
            <a:avLst/>
          </a:prstGeom>
          <a:noFill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err="1" smtClean="0"/>
              <a:t>Render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AR" dirty="0" smtClean="0"/>
              <a:t>Importancia. </a:t>
            </a:r>
            <a:r>
              <a:rPr lang="es-AR" dirty="0" err="1" smtClean="0"/>
              <a:t>Render</a:t>
            </a:r>
            <a:r>
              <a:rPr lang="es-AR" dirty="0" smtClean="0"/>
              <a:t> Pipeline</a:t>
            </a:r>
          </a:p>
          <a:p>
            <a:r>
              <a:rPr lang="es-AR" dirty="0" smtClean="0"/>
              <a:t>Funciones</a:t>
            </a:r>
          </a:p>
          <a:p>
            <a:pPr lvl="1"/>
            <a:r>
              <a:rPr lang="es-AR" dirty="0" smtClean="0"/>
              <a:t>Representar los modelos en la placa de video</a:t>
            </a:r>
          </a:p>
          <a:p>
            <a:pPr lvl="1"/>
            <a:r>
              <a:rPr lang="es-AR" dirty="0" smtClean="0"/>
              <a:t>Optimización</a:t>
            </a:r>
          </a:p>
          <a:p>
            <a:r>
              <a:rPr lang="es-AR" dirty="0" smtClean="0"/>
              <a:t>Abstracción de hardware</a:t>
            </a:r>
          </a:p>
          <a:p>
            <a:r>
              <a:rPr lang="es-AR" dirty="0" smtClean="0"/>
              <a:t>Soporte para </a:t>
            </a:r>
            <a:r>
              <a:rPr lang="es-AR" dirty="0" err="1" smtClean="0"/>
              <a:t>shaders</a:t>
            </a:r>
            <a:endParaRPr lang="es-AR" dirty="0" smtClean="0"/>
          </a:p>
          <a:p>
            <a:r>
              <a:rPr lang="es-AR" dirty="0" err="1" smtClean="0"/>
              <a:t>Scenegraph</a:t>
            </a:r>
            <a:endParaRPr lang="es-AR" dirty="0" smtClean="0"/>
          </a:p>
          <a:p>
            <a:pPr lvl="1"/>
            <a:endParaRPr lang="en-US" dirty="0"/>
          </a:p>
        </p:txBody>
      </p:sp>
      <p:pic>
        <p:nvPicPr>
          <p:cNvPr id="4" name="Picture 3" descr="test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00694" y="3429000"/>
            <a:ext cx="3143272" cy="322056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err="1" smtClean="0"/>
              <a:t>Scenegraph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75191"/>
            <a:ext cx="4114800" cy="4625609"/>
          </a:xfrm>
        </p:spPr>
        <p:txBody>
          <a:bodyPr/>
          <a:lstStyle/>
          <a:p>
            <a:r>
              <a:rPr lang="es-AR" dirty="0" smtClean="0"/>
              <a:t>Concepto</a:t>
            </a:r>
          </a:p>
          <a:p>
            <a:pPr lvl="1"/>
            <a:r>
              <a:rPr lang="es-AR" dirty="0" smtClean="0"/>
              <a:t>Orientado a objetos</a:t>
            </a:r>
          </a:p>
          <a:p>
            <a:pPr lvl="1"/>
            <a:r>
              <a:rPr lang="es-AR" dirty="0" smtClean="0"/>
              <a:t>Jerárquico</a:t>
            </a:r>
          </a:p>
          <a:p>
            <a:pPr lvl="1">
              <a:buNone/>
            </a:pPr>
            <a:endParaRPr lang="es-AR" dirty="0" smtClean="0"/>
          </a:p>
          <a:p>
            <a:pPr lvl="1"/>
            <a:endParaRPr lang="en-US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400550" y="1504950"/>
            <a:ext cx="4743450" cy="535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err="1" smtClean="0"/>
              <a:t>Core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s-AR" dirty="0" smtClean="0"/>
              <a:t>Núcleo del </a:t>
            </a:r>
            <a:r>
              <a:rPr lang="es-AR" dirty="0" err="1" smtClean="0"/>
              <a:t>engine</a:t>
            </a:r>
            <a:endParaRPr lang="es-AR" dirty="0" smtClean="0"/>
          </a:p>
          <a:p>
            <a:r>
              <a:rPr lang="es-AR" dirty="0" smtClean="0"/>
              <a:t>Utilización de los módulos. Interfaces</a:t>
            </a:r>
          </a:p>
          <a:p>
            <a:r>
              <a:rPr lang="es-AR" dirty="0" smtClean="0"/>
              <a:t>Objetos del mundo</a:t>
            </a:r>
          </a:p>
          <a:p>
            <a:pPr lvl="1"/>
            <a:r>
              <a:rPr lang="es-AR" dirty="0" smtClean="0"/>
              <a:t>Modelos</a:t>
            </a:r>
          </a:p>
          <a:p>
            <a:pPr lvl="1"/>
            <a:r>
              <a:rPr lang="es-AR" dirty="0" smtClean="0"/>
              <a:t>Luces</a:t>
            </a:r>
          </a:p>
          <a:p>
            <a:pPr lvl="1"/>
            <a:r>
              <a:rPr lang="es-AR" dirty="0" smtClean="0"/>
              <a:t>Cámaras</a:t>
            </a:r>
          </a:p>
          <a:p>
            <a:pPr lvl="1"/>
            <a:r>
              <a:rPr lang="es-AR" dirty="0" smtClean="0"/>
              <a:t>Etc.</a:t>
            </a:r>
          </a:p>
          <a:p>
            <a:r>
              <a:rPr lang="es-AR" dirty="0" smtClean="0"/>
              <a:t>Control de procesamiento y ejecución</a:t>
            </a:r>
          </a:p>
          <a:p>
            <a:r>
              <a:rPr lang="es-AR" dirty="0" smtClean="0"/>
              <a:t>Manejo de configuraciones</a:t>
            </a:r>
          </a:p>
          <a:p>
            <a:r>
              <a:rPr lang="es-AR" dirty="0" smtClean="0"/>
              <a:t>Operaciones de alto nivel</a:t>
            </a:r>
            <a:endParaRPr lang="en-US" dirty="0"/>
          </a:p>
        </p:txBody>
      </p:sp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5357818" y="2000240"/>
            <a:ext cx="3643370" cy="3429024"/>
            <a:chOff x="1632" y="1248"/>
            <a:chExt cx="2682" cy="2286"/>
          </a:xfr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grpSpPr>
        <p:sp>
          <p:nvSpPr>
            <p:cNvPr id="20483" name="Gear"/>
            <p:cNvSpPr>
              <a:spLocks noEditPoints="1" noChangeArrowheads="1"/>
            </p:cNvSpPr>
            <p:nvPr/>
          </p:nvSpPr>
          <p:spPr bwMode="auto">
            <a:xfrm>
              <a:off x="3119" y="1248"/>
              <a:ext cx="1195" cy="1048"/>
            </a:xfrm>
            <a:custGeom>
              <a:avLst/>
              <a:gdLst>
                <a:gd name="T0" fmla="*/ 10800 w 21600"/>
                <a:gd name="T1" fmla="*/ 0 h 21600"/>
                <a:gd name="T2" fmla="*/ 21600 w 21600"/>
                <a:gd name="T3" fmla="*/ 10800 h 21600"/>
                <a:gd name="T4" fmla="*/ 10800 w 21600"/>
                <a:gd name="T5" fmla="*/ 21600 h 21600"/>
                <a:gd name="T6" fmla="*/ 0 w 21600"/>
                <a:gd name="T7" fmla="*/ 10800 h 21600"/>
                <a:gd name="T8" fmla="*/ 4374 w 21600"/>
                <a:gd name="T9" fmla="*/ 3964 h 21600"/>
                <a:gd name="T10" fmla="*/ 17841 w 21600"/>
                <a:gd name="T11" fmla="*/ 17635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9689" y="1725"/>
                  </a:moveTo>
                  <a:lnTo>
                    <a:pt x="10304" y="85"/>
                  </a:lnTo>
                  <a:lnTo>
                    <a:pt x="11637" y="85"/>
                  </a:lnTo>
                  <a:lnTo>
                    <a:pt x="12303" y="1777"/>
                  </a:lnTo>
                  <a:lnTo>
                    <a:pt x="13072" y="1931"/>
                  </a:lnTo>
                  <a:lnTo>
                    <a:pt x="14303" y="598"/>
                  </a:lnTo>
                  <a:lnTo>
                    <a:pt x="15533" y="1110"/>
                  </a:lnTo>
                  <a:lnTo>
                    <a:pt x="15584" y="2905"/>
                  </a:lnTo>
                  <a:lnTo>
                    <a:pt x="16405" y="3520"/>
                  </a:lnTo>
                  <a:lnTo>
                    <a:pt x="17891" y="2751"/>
                  </a:lnTo>
                  <a:lnTo>
                    <a:pt x="18917" y="3674"/>
                  </a:lnTo>
                  <a:lnTo>
                    <a:pt x="18199" y="5314"/>
                  </a:lnTo>
                  <a:lnTo>
                    <a:pt x="18763" y="6083"/>
                  </a:lnTo>
                  <a:lnTo>
                    <a:pt x="20403" y="6032"/>
                  </a:lnTo>
                  <a:lnTo>
                    <a:pt x="20865" y="7211"/>
                  </a:lnTo>
                  <a:lnTo>
                    <a:pt x="19737" y="8185"/>
                  </a:lnTo>
                  <a:lnTo>
                    <a:pt x="20096" y="9723"/>
                  </a:lnTo>
                  <a:lnTo>
                    <a:pt x="21634" y="10287"/>
                  </a:lnTo>
                  <a:lnTo>
                    <a:pt x="21582" y="11620"/>
                  </a:lnTo>
                  <a:lnTo>
                    <a:pt x="20147" y="12184"/>
                  </a:lnTo>
                  <a:lnTo>
                    <a:pt x="19942" y="13158"/>
                  </a:lnTo>
                  <a:lnTo>
                    <a:pt x="21070" y="14234"/>
                  </a:lnTo>
                  <a:lnTo>
                    <a:pt x="20608" y="15362"/>
                  </a:lnTo>
                  <a:lnTo>
                    <a:pt x="19019" y="15465"/>
                  </a:lnTo>
                  <a:lnTo>
                    <a:pt x="18404" y="16439"/>
                  </a:lnTo>
                  <a:lnTo>
                    <a:pt x="19122" y="17925"/>
                  </a:lnTo>
                  <a:lnTo>
                    <a:pt x="18096" y="18797"/>
                  </a:lnTo>
                  <a:lnTo>
                    <a:pt x="16763" y="18284"/>
                  </a:lnTo>
                  <a:lnTo>
                    <a:pt x="15431" y="19002"/>
                  </a:lnTo>
                  <a:lnTo>
                    <a:pt x="15277" y="20848"/>
                  </a:lnTo>
                  <a:lnTo>
                    <a:pt x="14149" y="21155"/>
                  </a:lnTo>
                  <a:lnTo>
                    <a:pt x="13021" y="19925"/>
                  </a:lnTo>
                  <a:lnTo>
                    <a:pt x="12252" y="20181"/>
                  </a:lnTo>
                  <a:lnTo>
                    <a:pt x="11739" y="21668"/>
                  </a:lnTo>
                  <a:lnTo>
                    <a:pt x="10201" y="21668"/>
                  </a:lnTo>
                  <a:lnTo>
                    <a:pt x="9740" y="20130"/>
                  </a:lnTo>
                  <a:lnTo>
                    <a:pt x="8253" y="19771"/>
                  </a:lnTo>
                  <a:lnTo>
                    <a:pt x="7125" y="21001"/>
                  </a:lnTo>
                  <a:lnTo>
                    <a:pt x="5895" y="20489"/>
                  </a:lnTo>
                  <a:lnTo>
                    <a:pt x="5946" y="18592"/>
                  </a:lnTo>
                  <a:lnTo>
                    <a:pt x="5177" y="18131"/>
                  </a:lnTo>
                  <a:lnTo>
                    <a:pt x="3383" y="18848"/>
                  </a:lnTo>
                  <a:lnTo>
                    <a:pt x="2614" y="17874"/>
                  </a:lnTo>
                  <a:lnTo>
                    <a:pt x="3383" y="16182"/>
                  </a:lnTo>
                  <a:lnTo>
                    <a:pt x="2922" y="15465"/>
                  </a:lnTo>
                  <a:lnTo>
                    <a:pt x="922" y="15516"/>
                  </a:lnTo>
                  <a:lnTo>
                    <a:pt x="512" y="14234"/>
                  </a:lnTo>
                  <a:lnTo>
                    <a:pt x="1948" y="12901"/>
                  </a:lnTo>
                  <a:lnTo>
                    <a:pt x="1896" y="12184"/>
                  </a:lnTo>
                  <a:lnTo>
                    <a:pt x="0" y="11415"/>
                  </a:lnTo>
                  <a:lnTo>
                    <a:pt x="51" y="10031"/>
                  </a:lnTo>
                  <a:lnTo>
                    <a:pt x="1948" y="9313"/>
                  </a:lnTo>
                  <a:lnTo>
                    <a:pt x="2101" y="8595"/>
                  </a:lnTo>
                  <a:lnTo>
                    <a:pt x="615" y="7160"/>
                  </a:lnTo>
                  <a:lnTo>
                    <a:pt x="1127" y="5878"/>
                  </a:lnTo>
                  <a:lnTo>
                    <a:pt x="3178" y="5981"/>
                  </a:lnTo>
                  <a:lnTo>
                    <a:pt x="3588" y="5417"/>
                  </a:lnTo>
                  <a:lnTo>
                    <a:pt x="2819" y="3520"/>
                  </a:lnTo>
                  <a:lnTo>
                    <a:pt x="3742" y="2597"/>
                  </a:lnTo>
                  <a:lnTo>
                    <a:pt x="5536" y="3417"/>
                  </a:lnTo>
                  <a:lnTo>
                    <a:pt x="6049" y="3058"/>
                  </a:lnTo>
                  <a:lnTo>
                    <a:pt x="6100" y="1264"/>
                  </a:lnTo>
                  <a:lnTo>
                    <a:pt x="7228" y="700"/>
                  </a:lnTo>
                  <a:lnTo>
                    <a:pt x="8510" y="2033"/>
                  </a:lnTo>
                  <a:lnTo>
                    <a:pt x="9689" y="1725"/>
                  </a:lnTo>
                  <a:close/>
                  <a:moveTo>
                    <a:pt x="10817" y="14422"/>
                  </a:moveTo>
                  <a:lnTo>
                    <a:pt x="11175" y="14388"/>
                  </a:lnTo>
                  <a:lnTo>
                    <a:pt x="11534" y="14354"/>
                  </a:lnTo>
                  <a:lnTo>
                    <a:pt x="11893" y="14268"/>
                  </a:lnTo>
                  <a:lnTo>
                    <a:pt x="12218" y="14166"/>
                  </a:lnTo>
                  <a:lnTo>
                    <a:pt x="12508" y="13995"/>
                  </a:lnTo>
                  <a:lnTo>
                    <a:pt x="12816" y="13807"/>
                  </a:lnTo>
                  <a:lnTo>
                    <a:pt x="13106" y="13602"/>
                  </a:lnTo>
                  <a:lnTo>
                    <a:pt x="13329" y="13380"/>
                  </a:lnTo>
                  <a:lnTo>
                    <a:pt x="13568" y="13106"/>
                  </a:lnTo>
                  <a:lnTo>
                    <a:pt x="13790" y="12850"/>
                  </a:lnTo>
                  <a:lnTo>
                    <a:pt x="13961" y="12560"/>
                  </a:lnTo>
                  <a:lnTo>
                    <a:pt x="14115" y="12269"/>
                  </a:lnTo>
                  <a:lnTo>
                    <a:pt x="14217" y="11927"/>
                  </a:lnTo>
                  <a:lnTo>
                    <a:pt x="14320" y="11568"/>
                  </a:lnTo>
                  <a:lnTo>
                    <a:pt x="14388" y="11210"/>
                  </a:lnTo>
                  <a:lnTo>
                    <a:pt x="14388" y="10851"/>
                  </a:lnTo>
                  <a:lnTo>
                    <a:pt x="14388" y="10492"/>
                  </a:lnTo>
                  <a:lnTo>
                    <a:pt x="14320" y="10133"/>
                  </a:lnTo>
                  <a:lnTo>
                    <a:pt x="14217" y="9808"/>
                  </a:lnTo>
                  <a:lnTo>
                    <a:pt x="14115" y="9467"/>
                  </a:lnTo>
                  <a:lnTo>
                    <a:pt x="13961" y="9142"/>
                  </a:lnTo>
                  <a:lnTo>
                    <a:pt x="13790" y="8851"/>
                  </a:lnTo>
                  <a:lnTo>
                    <a:pt x="13568" y="8595"/>
                  </a:lnTo>
                  <a:lnTo>
                    <a:pt x="13329" y="8322"/>
                  </a:lnTo>
                  <a:lnTo>
                    <a:pt x="13106" y="8100"/>
                  </a:lnTo>
                  <a:lnTo>
                    <a:pt x="12816" y="7894"/>
                  </a:lnTo>
                  <a:lnTo>
                    <a:pt x="12508" y="7741"/>
                  </a:lnTo>
                  <a:lnTo>
                    <a:pt x="12218" y="7570"/>
                  </a:lnTo>
                  <a:lnTo>
                    <a:pt x="11893" y="7433"/>
                  </a:lnTo>
                  <a:lnTo>
                    <a:pt x="11534" y="7382"/>
                  </a:lnTo>
                  <a:lnTo>
                    <a:pt x="11175" y="7313"/>
                  </a:lnTo>
                  <a:lnTo>
                    <a:pt x="10817" y="7313"/>
                  </a:lnTo>
                  <a:lnTo>
                    <a:pt x="10441" y="7313"/>
                  </a:lnTo>
                  <a:lnTo>
                    <a:pt x="10082" y="7382"/>
                  </a:lnTo>
                  <a:lnTo>
                    <a:pt x="9757" y="7433"/>
                  </a:lnTo>
                  <a:lnTo>
                    <a:pt x="9432" y="7570"/>
                  </a:lnTo>
                  <a:lnTo>
                    <a:pt x="9142" y="7741"/>
                  </a:lnTo>
                  <a:lnTo>
                    <a:pt x="8834" y="7894"/>
                  </a:lnTo>
                  <a:lnTo>
                    <a:pt x="8544" y="8100"/>
                  </a:lnTo>
                  <a:lnTo>
                    <a:pt x="8287" y="8322"/>
                  </a:lnTo>
                  <a:lnTo>
                    <a:pt x="8048" y="8595"/>
                  </a:lnTo>
                  <a:lnTo>
                    <a:pt x="7860" y="8851"/>
                  </a:lnTo>
                  <a:lnTo>
                    <a:pt x="7689" y="9142"/>
                  </a:lnTo>
                  <a:lnTo>
                    <a:pt x="7536" y="9467"/>
                  </a:lnTo>
                  <a:lnTo>
                    <a:pt x="7399" y="9808"/>
                  </a:lnTo>
                  <a:lnTo>
                    <a:pt x="7331" y="10133"/>
                  </a:lnTo>
                  <a:lnTo>
                    <a:pt x="7262" y="10492"/>
                  </a:lnTo>
                  <a:lnTo>
                    <a:pt x="7262" y="10851"/>
                  </a:lnTo>
                  <a:lnTo>
                    <a:pt x="7262" y="11210"/>
                  </a:lnTo>
                  <a:lnTo>
                    <a:pt x="7331" y="11568"/>
                  </a:lnTo>
                  <a:lnTo>
                    <a:pt x="7399" y="11927"/>
                  </a:lnTo>
                  <a:lnTo>
                    <a:pt x="7536" y="12269"/>
                  </a:lnTo>
                  <a:lnTo>
                    <a:pt x="7689" y="12560"/>
                  </a:lnTo>
                  <a:lnTo>
                    <a:pt x="7860" y="12850"/>
                  </a:lnTo>
                  <a:lnTo>
                    <a:pt x="8048" y="13106"/>
                  </a:lnTo>
                  <a:lnTo>
                    <a:pt x="8287" y="13380"/>
                  </a:lnTo>
                  <a:lnTo>
                    <a:pt x="8544" y="13602"/>
                  </a:lnTo>
                  <a:lnTo>
                    <a:pt x="8834" y="13807"/>
                  </a:lnTo>
                  <a:lnTo>
                    <a:pt x="9142" y="13995"/>
                  </a:lnTo>
                  <a:lnTo>
                    <a:pt x="9432" y="14166"/>
                  </a:lnTo>
                  <a:lnTo>
                    <a:pt x="9757" y="14268"/>
                  </a:lnTo>
                  <a:lnTo>
                    <a:pt x="10082" y="14354"/>
                  </a:lnTo>
                  <a:lnTo>
                    <a:pt x="10441" y="14388"/>
                  </a:lnTo>
                  <a:lnTo>
                    <a:pt x="10817" y="14422"/>
                  </a:lnTo>
                  <a:close/>
                </a:path>
              </a:pathLst>
            </a:custGeom>
            <a:solidFill>
              <a:srgbClr val="C0C0C0"/>
            </a:solidFill>
            <a:ln w="9525">
              <a:miter lim="800000"/>
              <a:headEnd/>
              <a:tailEnd/>
            </a:ln>
            <a:effectLst/>
            <a:scene3d>
              <a:camera prst="legacyPerspectiveFront">
                <a:rot lat="20099999" lon="1500000" rev="0"/>
              </a:camera>
              <a:lightRig rig="legacyFlat4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C0C0C0"/>
              </a:extrusionClr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flatTx/>
            </a:bodyPr>
            <a:lstStyle/>
            <a:p>
              <a:endParaRPr lang="en-US"/>
            </a:p>
          </p:txBody>
        </p:sp>
        <p:sp>
          <p:nvSpPr>
            <p:cNvPr id="20484" name="AutoShape 4"/>
            <p:cNvSpPr>
              <a:spLocks noEditPoints="1" noChangeArrowheads="1"/>
            </p:cNvSpPr>
            <p:nvPr/>
          </p:nvSpPr>
          <p:spPr bwMode="auto">
            <a:xfrm>
              <a:off x="1632" y="1680"/>
              <a:ext cx="1429" cy="1253"/>
            </a:xfrm>
            <a:custGeom>
              <a:avLst/>
              <a:gdLst>
                <a:gd name="T0" fmla="*/ 10800 w 21600"/>
                <a:gd name="T1" fmla="*/ 0 h 21600"/>
                <a:gd name="T2" fmla="*/ 21600 w 21600"/>
                <a:gd name="T3" fmla="*/ 10800 h 21600"/>
                <a:gd name="T4" fmla="*/ 10800 w 21600"/>
                <a:gd name="T5" fmla="*/ 21600 h 21600"/>
                <a:gd name="T6" fmla="*/ 0 w 21600"/>
                <a:gd name="T7" fmla="*/ 10800 h 21600"/>
                <a:gd name="T8" fmla="*/ 4374 w 21600"/>
                <a:gd name="T9" fmla="*/ 3964 h 21600"/>
                <a:gd name="T10" fmla="*/ 17841 w 21600"/>
                <a:gd name="T11" fmla="*/ 17635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9689" y="1725"/>
                  </a:moveTo>
                  <a:lnTo>
                    <a:pt x="10304" y="85"/>
                  </a:lnTo>
                  <a:lnTo>
                    <a:pt x="11637" y="85"/>
                  </a:lnTo>
                  <a:lnTo>
                    <a:pt x="12303" y="1777"/>
                  </a:lnTo>
                  <a:lnTo>
                    <a:pt x="13072" y="1931"/>
                  </a:lnTo>
                  <a:lnTo>
                    <a:pt x="14303" y="598"/>
                  </a:lnTo>
                  <a:lnTo>
                    <a:pt x="15533" y="1110"/>
                  </a:lnTo>
                  <a:lnTo>
                    <a:pt x="15584" y="2905"/>
                  </a:lnTo>
                  <a:lnTo>
                    <a:pt x="16405" y="3520"/>
                  </a:lnTo>
                  <a:lnTo>
                    <a:pt x="17891" y="2751"/>
                  </a:lnTo>
                  <a:lnTo>
                    <a:pt x="18917" y="3674"/>
                  </a:lnTo>
                  <a:lnTo>
                    <a:pt x="18199" y="5314"/>
                  </a:lnTo>
                  <a:lnTo>
                    <a:pt x="18763" y="6083"/>
                  </a:lnTo>
                  <a:lnTo>
                    <a:pt x="20403" y="6032"/>
                  </a:lnTo>
                  <a:lnTo>
                    <a:pt x="20865" y="7211"/>
                  </a:lnTo>
                  <a:lnTo>
                    <a:pt x="19737" y="8185"/>
                  </a:lnTo>
                  <a:lnTo>
                    <a:pt x="20096" y="9723"/>
                  </a:lnTo>
                  <a:lnTo>
                    <a:pt x="21634" y="10287"/>
                  </a:lnTo>
                  <a:lnTo>
                    <a:pt x="21582" y="11620"/>
                  </a:lnTo>
                  <a:lnTo>
                    <a:pt x="20147" y="12184"/>
                  </a:lnTo>
                  <a:lnTo>
                    <a:pt x="19942" y="13158"/>
                  </a:lnTo>
                  <a:lnTo>
                    <a:pt x="21070" y="14234"/>
                  </a:lnTo>
                  <a:lnTo>
                    <a:pt x="20608" y="15362"/>
                  </a:lnTo>
                  <a:lnTo>
                    <a:pt x="19019" y="15465"/>
                  </a:lnTo>
                  <a:lnTo>
                    <a:pt x="18404" y="16439"/>
                  </a:lnTo>
                  <a:lnTo>
                    <a:pt x="19122" y="17925"/>
                  </a:lnTo>
                  <a:lnTo>
                    <a:pt x="18096" y="18797"/>
                  </a:lnTo>
                  <a:lnTo>
                    <a:pt x="16763" y="18284"/>
                  </a:lnTo>
                  <a:lnTo>
                    <a:pt x="15431" y="19002"/>
                  </a:lnTo>
                  <a:lnTo>
                    <a:pt x="15277" y="20848"/>
                  </a:lnTo>
                  <a:lnTo>
                    <a:pt x="14149" y="21155"/>
                  </a:lnTo>
                  <a:lnTo>
                    <a:pt x="13021" y="19925"/>
                  </a:lnTo>
                  <a:lnTo>
                    <a:pt x="12252" y="20181"/>
                  </a:lnTo>
                  <a:lnTo>
                    <a:pt x="11739" y="21668"/>
                  </a:lnTo>
                  <a:lnTo>
                    <a:pt x="10201" y="21668"/>
                  </a:lnTo>
                  <a:lnTo>
                    <a:pt x="9740" y="20130"/>
                  </a:lnTo>
                  <a:lnTo>
                    <a:pt x="8253" y="19771"/>
                  </a:lnTo>
                  <a:lnTo>
                    <a:pt x="7125" y="21001"/>
                  </a:lnTo>
                  <a:lnTo>
                    <a:pt x="5895" y="20489"/>
                  </a:lnTo>
                  <a:lnTo>
                    <a:pt x="5946" y="18592"/>
                  </a:lnTo>
                  <a:lnTo>
                    <a:pt x="5177" y="18131"/>
                  </a:lnTo>
                  <a:lnTo>
                    <a:pt x="3383" y="18848"/>
                  </a:lnTo>
                  <a:lnTo>
                    <a:pt x="2614" y="17874"/>
                  </a:lnTo>
                  <a:lnTo>
                    <a:pt x="3383" y="16182"/>
                  </a:lnTo>
                  <a:lnTo>
                    <a:pt x="2922" y="15465"/>
                  </a:lnTo>
                  <a:lnTo>
                    <a:pt x="922" y="15516"/>
                  </a:lnTo>
                  <a:lnTo>
                    <a:pt x="512" y="14234"/>
                  </a:lnTo>
                  <a:lnTo>
                    <a:pt x="1948" y="12901"/>
                  </a:lnTo>
                  <a:lnTo>
                    <a:pt x="1896" y="12184"/>
                  </a:lnTo>
                  <a:lnTo>
                    <a:pt x="0" y="11415"/>
                  </a:lnTo>
                  <a:lnTo>
                    <a:pt x="51" y="10031"/>
                  </a:lnTo>
                  <a:lnTo>
                    <a:pt x="1948" y="9313"/>
                  </a:lnTo>
                  <a:lnTo>
                    <a:pt x="2101" y="8595"/>
                  </a:lnTo>
                  <a:lnTo>
                    <a:pt x="615" y="7160"/>
                  </a:lnTo>
                  <a:lnTo>
                    <a:pt x="1127" y="5878"/>
                  </a:lnTo>
                  <a:lnTo>
                    <a:pt x="3178" y="5981"/>
                  </a:lnTo>
                  <a:lnTo>
                    <a:pt x="3588" y="5417"/>
                  </a:lnTo>
                  <a:lnTo>
                    <a:pt x="2819" y="3520"/>
                  </a:lnTo>
                  <a:lnTo>
                    <a:pt x="3742" y="2597"/>
                  </a:lnTo>
                  <a:lnTo>
                    <a:pt x="5536" y="3417"/>
                  </a:lnTo>
                  <a:lnTo>
                    <a:pt x="6049" y="3058"/>
                  </a:lnTo>
                  <a:lnTo>
                    <a:pt x="6100" y="1264"/>
                  </a:lnTo>
                  <a:lnTo>
                    <a:pt x="7228" y="700"/>
                  </a:lnTo>
                  <a:lnTo>
                    <a:pt x="8510" y="2033"/>
                  </a:lnTo>
                  <a:lnTo>
                    <a:pt x="9689" y="1725"/>
                  </a:lnTo>
                  <a:close/>
                  <a:moveTo>
                    <a:pt x="10817" y="14422"/>
                  </a:moveTo>
                  <a:lnTo>
                    <a:pt x="11175" y="14388"/>
                  </a:lnTo>
                  <a:lnTo>
                    <a:pt x="11534" y="14354"/>
                  </a:lnTo>
                  <a:lnTo>
                    <a:pt x="11893" y="14268"/>
                  </a:lnTo>
                  <a:lnTo>
                    <a:pt x="12218" y="14166"/>
                  </a:lnTo>
                  <a:lnTo>
                    <a:pt x="12508" y="13995"/>
                  </a:lnTo>
                  <a:lnTo>
                    <a:pt x="12816" y="13807"/>
                  </a:lnTo>
                  <a:lnTo>
                    <a:pt x="13106" y="13602"/>
                  </a:lnTo>
                  <a:lnTo>
                    <a:pt x="13329" y="13380"/>
                  </a:lnTo>
                  <a:lnTo>
                    <a:pt x="13568" y="13106"/>
                  </a:lnTo>
                  <a:lnTo>
                    <a:pt x="13790" y="12850"/>
                  </a:lnTo>
                  <a:lnTo>
                    <a:pt x="13961" y="12560"/>
                  </a:lnTo>
                  <a:lnTo>
                    <a:pt x="14115" y="12269"/>
                  </a:lnTo>
                  <a:lnTo>
                    <a:pt x="14217" y="11927"/>
                  </a:lnTo>
                  <a:lnTo>
                    <a:pt x="14320" y="11568"/>
                  </a:lnTo>
                  <a:lnTo>
                    <a:pt x="14388" y="11210"/>
                  </a:lnTo>
                  <a:lnTo>
                    <a:pt x="14388" y="10851"/>
                  </a:lnTo>
                  <a:lnTo>
                    <a:pt x="14388" y="10492"/>
                  </a:lnTo>
                  <a:lnTo>
                    <a:pt x="14320" y="10133"/>
                  </a:lnTo>
                  <a:lnTo>
                    <a:pt x="14217" y="9808"/>
                  </a:lnTo>
                  <a:lnTo>
                    <a:pt x="14115" y="9467"/>
                  </a:lnTo>
                  <a:lnTo>
                    <a:pt x="13961" y="9142"/>
                  </a:lnTo>
                  <a:lnTo>
                    <a:pt x="13790" y="8851"/>
                  </a:lnTo>
                  <a:lnTo>
                    <a:pt x="13568" y="8595"/>
                  </a:lnTo>
                  <a:lnTo>
                    <a:pt x="13329" y="8322"/>
                  </a:lnTo>
                  <a:lnTo>
                    <a:pt x="13106" y="8100"/>
                  </a:lnTo>
                  <a:lnTo>
                    <a:pt x="12816" y="7894"/>
                  </a:lnTo>
                  <a:lnTo>
                    <a:pt x="12508" y="7741"/>
                  </a:lnTo>
                  <a:lnTo>
                    <a:pt x="12218" y="7570"/>
                  </a:lnTo>
                  <a:lnTo>
                    <a:pt x="11893" y="7433"/>
                  </a:lnTo>
                  <a:lnTo>
                    <a:pt x="11534" y="7382"/>
                  </a:lnTo>
                  <a:lnTo>
                    <a:pt x="11175" y="7313"/>
                  </a:lnTo>
                  <a:lnTo>
                    <a:pt x="10817" y="7313"/>
                  </a:lnTo>
                  <a:lnTo>
                    <a:pt x="10441" y="7313"/>
                  </a:lnTo>
                  <a:lnTo>
                    <a:pt x="10082" y="7382"/>
                  </a:lnTo>
                  <a:lnTo>
                    <a:pt x="9757" y="7433"/>
                  </a:lnTo>
                  <a:lnTo>
                    <a:pt x="9432" y="7570"/>
                  </a:lnTo>
                  <a:lnTo>
                    <a:pt x="9142" y="7741"/>
                  </a:lnTo>
                  <a:lnTo>
                    <a:pt x="8834" y="7894"/>
                  </a:lnTo>
                  <a:lnTo>
                    <a:pt x="8544" y="8100"/>
                  </a:lnTo>
                  <a:lnTo>
                    <a:pt x="8287" y="8322"/>
                  </a:lnTo>
                  <a:lnTo>
                    <a:pt x="8048" y="8595"/>
                  </a:lnTo>
                  <a:lnTo>
                    <a:pt x="7860" y="8851"/>
                  </a:lnTo>
                  <a:lnTo>
                    <a:pt x="7689" y="9142"/>
                  </a:lnTo>
                  <a:lnTo>
                    <a:pt x="7536" y="9467"/>
                  </a:lnTo>
                  <a:lnTo>
                    <a:pt x="7399" y="9808"/>
                  </a:lnTo>
                  <a:lnTo>
                    <a:pt x="7331" y="10133"/>
                  </a:lnTo>
                  <a:lnTo>
                    <a:pt x="7262" y="10492"/>
                  </a:lnTo>
                  <a:lnTo>
                    <a:pt x="7262" y="10851"/>
                  </a:lnTo>
                  <a:lnTo>
                    <a:pt x="7262" y="11210"/>
                  </a:lnTo>
                  <a:lnTo>
                    <a:pt x="7331" y="11568"/>
                  </a:lnTo>
                  <a:lnTo>
                    <a:pt x="7399" y="11927"/>
                  </a:lnTo>
                  <a:lnTo>
                    <a:pt x="7536" y="12269"/>
                  </a:lnTo>
                  <a:lnTo>
                    <a:pt x="7689" y="12560"/>
                  </a:lnTo>
                  <a:lnTo>
                    <a:pt x="7860" y="12850"/>
                  </a:lnTo>
                  <a:lnTo>
                    <a:pt x="8048" y="13106"/>
                  </a:lnTo>
                  <a:lnTo>
                    <a:pt x="8287" y="13380"/>
                  </a:lnTo>
                  <a:lnTo>
                    <a:pt x="8544" y="13602"/>
                  </a:lnTo>
                  <a:lnTo>
                    <a:pt x="8834" y="13807"/>
                  </a:lnTo>
                  <a:lnTo>
                    <a:pt x="9142" y="13995"/>
                  </a:lnTo>
                  <a:lnTo>
                    <a:pt x="9432" y="14166"/>
                  </a:lnTo>
                  <a:lnTo>
                    <a:pt x="9757" y="14268"/>
                  </a:lnTo>
                  <a:lnTo>
                    <a:pt x="10082" y="14354"/>
                  </a:lnTo>
                  <a:lnTo>
                    <a:pt x="10441" y="14388"/>
                  </a:lnTo>
                  <a:lnTo>
                    <a:pt x="10817" y="14422"/>
                  </a:lnTo>
                  <a:close/>
                </a:path>
              </a:pathLst>
            </a:custGeom>
            <a:solidFill>
              <a:srgbClr val="C0C0C0"/>
            </a:solidFill>
            <a:ln w="9525">
              <a:miter lim="800000"/>
              <a:headEnd/>
              <a:tailEnd/>
            </a:ln>
            <a:effectLst/>
            <a:scene3d>
              <a:camera prst="legacyPerspectiveFront">
                <a:rot lat="20099999" lon="1500000" rev="0"/>
              </a:camera>
              <a:lightRig rig="legacyFlat4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C0C0C0"/>
              </a:extrusionClr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flatTx/>
            </a:bodyPr>
            <a:lstStyle/>
            <a:p>
              <a:endParaRPr lang="en-US"/>
            </a:p>
          </p:txBody>
        </p:sp>
        <p:sp>
          <p:nvSpPr>
            <p:cNvPr id="20485" name="AutoShape 5"/>
            <p:cNvSpPr>
              <a:spLocks noEditPoints="1" noChangeArrowheads="1"/>
            </p:cNvSpPr>
            <p:nvPr/>
          </p:nvSpPr>
          <p:spPr bwMode="auto">
            <a:xfrm>
              <a:off x="2559" y="2142"/>
              <a:ext cx="1588" cy="1392"/>
            </a:xfrm>
            <a:custGeom>
              <a:avLst/>
              <a:gdLst>
                <a:gd name="T0" fmla="*/ 10800 w 21600"/>
                <a:gd name="T1" fmla="*/ 0 h 21600"/>
                <a:gd name="T2" fmla="*/ 21600 w 21600"/>
                <a:gd name="T3" fmla="*/ 10800 h 21600"/>
                <a:gd name="T4" fmla="*/ 10800 w 21600"/>
                <a:gd name="T5" fmla="*/ 21600 h 21600"/>
                <a:gd name="T6" fmla="*/ 0 w 21600"/>
                <a:gd name="T7" fmla="*/ 10800 h 21600"/>
                <a:gd name="T8" fmla="*/ 4374 w 21600"/>
                <a:gd name="T9" fmla="*/ 3964 h 21600"/>
                <a:gd name="T10" fmla="*/ 17841 w 21600"/>
                <a:gd name="T11" fmla="*/ 17635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9689" y="1725"/>
                  </a:moveTo>
                  <a:lnTo>
                    <a:pt x="10304" y="85"/>
                  </a:lnTo>
                  <a:lnTo>
                    <a:pt x="11637" y="85"/>
                  </a:lnTo>
                  <a:lnTo>
                    <a:pt x="12303" y="1777"/>
                  </a:lnTo>
                  <a:lnTo>
                    <a:pt x="13072" y="1931"/>
                  </a:lnTo>
                  <a:lnTo>
                    <a:pt x="14303" y="598"/>
                  </a:lnTo>
                  <a:lnTo>
                    <a:pt x="15533" y="1110"/>
                  </a:lnTo>
                  <a:lnTo>
                    <a:pt x="15584" y="2905"/>
                  </a:lnTo>
                  <a:lnTo>
                    <a:pt x="16405" y="3520"/>
                  </a:lnTo>
                  <a:lnTo>
                    <a:pt x="17891" y="2751"/>
                  </a:lnTo>
                  <a:lnTo>
                    <a:pt x="18917" y="3674"/>
                  </a:lnTo>
                  <a:lnTo>
                    <a:pt x="18199" y="5314"/>
                  </a:lnTo>
                  <a:lnTo>
                    <a:pt x="18763" y="6083"/>
                  </a:lnTo>
                  <a:lnTo>
                    <a:pt x="20403" y="6032"/>
                  </a:lnTo>
                  <a:lnTo>
                    <a:pt x="20865" y="7211"/>
                  </a:lnTo>
                  <a:lnTo>
                    <a:pt x="19737" y="8185"/>
                  </a:lnTo>
                  <a:lnTo>
                    <a:pt x="20096" y="9723"/>
                  </a:lnTo>
                  <a:lnTo>
                    <a:pt x="21634" y="10287"/>
                  </a:lnTo>
                  <a:lnTo>
                    <a:pt x="21582" y="11620"/>
                  </a:lnTo>
                  <a:lnTo>
                    <a:pt x="20147" y="12184"/>
                  </a:lnTo>
                  <a:lnTo>
                    <a:pt x="19942" y="13158"/>
                  </a:lnTo>
                  <a:lnTo>
                    <a:pt x="21070" y="14234"/>
                  </a:lnTo>
                  <a:lnTo>
                    <a:pt x="20608" y="15362"/>
                  </a:lnTo>
                  <a:lnTo>
                    <a:pt x="19019" y="15465"/>
                  </a:lnTo>
                  <a:lnTo>
                    <a:pt x="18404" y="16439"/>
                  </a:lnTo>
                  <a:lnTo>
                    <a:pt x="19122" y="17925"/>
                  </a:lnTo>
                  <a:lnTo>
                    <a:pt x="18096" y="18797"/>
                  </a:lnTo>
                  <a:lnTo>
                    <a:pt x="16763" y="18284"/>
                  </a:lnTo>
                  <a:lnTo>
                    <a:pt x="15431" y="19002"/>
                  </a:lnTo>
                  <a:lnTo>
                    <a:pt x="15277" y="20848"/>
                  </a:lnTo>
                  <a:lnTo>
                    <a:pt x="14149" y="21155"/>
                  </a:lnTo>
                  <a:lnTo>
                    <a:pt x="13021" y="19925"/>
                  </a:lnTo>
                  <a:lnTo>
                    <a:pt x="12252" y="20181"/>
                  </a:lnTo>
                  <a:lnTo>
                    <a:pt x="11739" y="21668"/>
                  </a:lnTo>
                  <a:lnTo>
                    <a:pt x="10201" y="21668"/>
                  </a:lnTo>
                  <a:lnTo>
                    <a:pt x="9740" y="20130"/>
                  </a:lnTo>
                  <a:lnTo>
                    <a:pt x="8253" y="19771"/>
                  </a:lnTo>
                  <a:lnTo>
                    <a:pt x="7125" y="21001"/>
                  </a:lnTo>
                  <a:lnTo>
                    <a:pt x="5895" y="20489"/>
                  </a:lnTo>
                  <a:lnTo>
                    <a:pt x="5946" y="18592"/>
                  </a:lnTo>
                  <a:lnTo>
                    <a:pt x="5177" y="18131"/>
                  </a:lnTo>
                  <a:lnTo>
                    <a:pt x="3383" y="18848"/>
                  </a:lnTo>
                  <a:lnTo>
                    <a:pt x="2614" y="17874"/>
                  </a:lnTo>
                  <a:lnTo>
                    <a:pt x="3383" y="16182"/>
                  </a:lnTo>
                  <a:lnTo>
                    <a:pt x="2922" y="15465"/>
                  </a:lnTo>
                  <a:lnTo>
                    <a:pt x="922" y="15516"/>
                  </a:lnTo>
                  <a:lnTo>
                    <a:pt x="512" y="14234"/>
                  </a:lnTo>
                  <a:lnTo>
                    <a:pt x="1948" y="12901"/>
                  </a:lnTo>
                  <a:lnTo>
                    <a:pt x="1896" y="12184"/>
                  </a:lnTo>
                  <a:lnTo>
                    <a:pt x="0" y="11415"/>
                  </a:lnTo>
                  <a:lnTo>
                    <a:pt x="51" y="10031"/>
                  </a:lnTo>
                  <a:lnTo>
                    <a:pt x="1948" y="9313"/>
                  </a:lnTo>
                  <a:lnTo>
                    <a:pt x="2101" y="8595"/>
                  </a:lnTo>
                  <a:lnTo>
                    <a:pt x="615" y="7160"/>
                  </a:lnTo>
                  <a:lnTo>
                    <a:pt x="1127" y="5878"/>
                  </a:lnTo>
                  <a:lnTo>
                    <a:pt x="3178" y="5981"/>
                  </a:lnTo>
                  <a:lnTo>
                    <a:pt x="3588" y="5417"/>
                  </a:lnTo>
                  <a:lnTo>
                    <a:pt x="2819" y="3520"/>
                  </a:lnTo>
                  <a:lnTo>
                    <a:pt x="3742" y="2597"/>
                  </a:lnTo>
                  <a:lnTo>
                    <a:pt x="5536" y="3417"/>
                  </a:lnTo>
                  <a:lnTo>
                    <a:pt x="6049" y="3058"/>
                  </a:lnTo>
                  <a:lnTo>
                    <a:pt x="6100" y="1264"/>
                  </a:lnTo>
                  <a:lnTo>
                    <a:pt x="7228" y="700"/>
                  </a:lnTo>
                  <a:lnTo>
                    <a:pt x="8510" y="2033"/>
                  </a:lnTo>
                  <a:lnTo>
                    <a:pt x="9689" y="1725"/>
                  </a:lnTo>
                  <a:close/>
                  <a:moveTo>
                    <a:pt x="10817" y="14422"/>
                  </a:moveTo>
                  <a:lnTo>
                    <a:pt x="11175" y="14388"/>
                  </a:lnTo>
                  <a:lnTo>
                    <a:pt x="11534" y="14354"/>
                  </a:lnTo>
                  <a:lnTo>
                    <a:pt x="11893" y="14268"/>
                  </a:lnTo>
                  <a:lnTo>
                    <a:pt x="12218" y="14166"/>
                  </a:lnTo>
                  <a:lnTo>
                    <a:pt x="12508" y="13995"/>
                  </a:lnTo>
                  <a:lnTo>
                    <a:pt x="12816" y="13807"/>
                  </a:lnTo>
                  <a:lnTo>
                    <a:pt x="13106" y="13602"/>
                  </a:lnTo>
                  <a:lnTo>
                    <a:pt x="13329" y="13380"/>
                  </a:lnTo>
                  <a:lnTo>
                    <a:pt x="13568" y="13106"/>
                  </a:lnTo>
                  <a:lnTo>
                    <a:pt x="13790" y="12850"/>
                  </a:lnTo>
                  <a:lnTo>
                    <a:pt x="13961" y="12560"/>
                  </a:lnTo>
                  <a:lnTo>
                    <a:pt x="14115" y="12269"/>
                  </a:lnTo>
                  <a:lnTo>
                    <a:pt x="14217" y="11927"/>
                  </a:lnTo>
                  <a:lnTo>
                    <a:pt x="14320" y="11568"/>
                  </a:lnTo>
                  <a:lnTo>
                    <a:pt x="14388" y="11210"/>
                  </a:lnTo>
                  <a:lnTo>
                    <a:pt x="14388" y="10851"/>
                  </a:lnTo>
                  <a:lnTo>
                    <a:pt x="14388" y="10492"/>
                  </a:lnTo>
                  <a:lnTo>
                    <a:pt x="14320" y="10133"/>
                  </a:lnTo>
                  <a:lnTo>
                    <a:pt x="14217" y="9808"/>
                  </a:lnTo>
                  <a:lnTo>
                    <a:pt x="14115" y="9467"/>
                  </a:lnTo>
                  <a:lnTo>
                    <a:pt x="13961" y="9142"/>
                  </a:lnTo>
                  <a:lnTo>
                    <a:pt x="13790" y="8851"/>
                  </a:lnTo>
                  <a:lnTo>
                    <a:pt x="13568" y="8595"/>
                  </a:lnTo>
                  <a:lnTo>
                    <a:pt x="13329" y="8322"/>
                  </a:lnTo>
                  <a:lnTo>
                    <a:pt x="13106" y="8100"/>
                  </a:lnTo>
                  <a:lnTo>
                    <a:pt x="12816" y="7894"/>
                  </a:lnTo>
                  <a:lnTo>
                    <a:pt x="12508" y="7741"/>
                  </a:lnTo>
                  <a:lnTo>
                    <a:pt x="12218" y="7570"/>
                  </a:lnTo>
                  <a:lnTo>
                    <a:pt x="11893" y="7433"/>
                  </a:lnTo>
                  <a:lnTo>
                    <a:pt x="11534" y="7382"/>
                  </a:lnTo>
                  <a:lnTo>
                    <a:pt x="11175" y="7313"/>
                  </a:lnTo>
                  <a:lnTo>
                    <a:pt x="10817" y="7313"/>
                  </a:lnTo>
                  <a:lnTo>
                    <a:pt x="10441" y="7313"/>
                  </a:lnTo>
                  <a:lnTo>
                    <a:pt x="10082" y="7382"/>
                  </a:lnTo>
                  <a:lnTo>
                    <a:pt x="9757" y="7433"/>
                  </a:lnTo>
                  <a:lnTo>
                    <a:pt x="9432" y="7570"/>
                  </a:lnTo>
                  <a:lnTo>
                    <a:pt x="9142" y="7741"/>
                  </a:lnTo>
                  <a:lnTo>
                    <a:pt x="8834" y="7894"/>
                  </a:lnTo>
                  <a:lnTo>
                    <a:pt x="8544" y="8100"/>
                  </a:lnTo>
                  <a:lnTo>
                    <a:pt x="8287" y="8322"/>
                  </a:lnTo>
                  <a:lnTo>
                    <a:pt x="8048" y="8595"/>
                  </a:lnTo>
                  <a:lnTo>
                    <a:pt x="7860" y="8851"/>
                  </a:lnTo>
                  <a:lnTo>
                    <a:pt x="7689" y="9142"/>
                  </a:lnTo>
                  <a:lnTo>
                    <a:pt x="7536" y="9467"/>
                  </a:lnTo>
                  <a:lnTo>
                    <a:pt x="7399" y="9808"/>
                  </a:lnTo>
                  <a:lnTo>
                    <a:pt x="7331" y="10133"/>
                  </a:lnTo>
                  <a:lnTo>
                    <a:pt x="7262" y="10492"/>
                  </a:lnTo>
                  <a:lnTo>
                    <a:pt x="7262" y="10851"/>
                  </a:lnTo>
                  <a:lnTo>
                    <a:pt x="7262" y="11210"/>
                  </a:lnTo>
                  <a:lnTo>
                    <a:pt x="7331" y="11568"/>
                  </a:lnTo>
                  <a:lnTo>
                    <a:pt x="7399" y="11927"/>
                  </a:lnTo>
                  <a:lnTo>
                    <a:pt x="7536" y="12269"/>
                  </a:lnTo>
                  <a:lnTo>
                    <a:pt x="7689" y="12560"/>
                  </a:lnTo>
                  <a:lnTo>
                    <a:pt x="7860" y="12850"/>
                  </a:lnTo>
                  <a:lnTo>
                    <a:pt x="8048" y="13106"/>
                  </a:lnTo>
                  <a:lnTo>
                    <a:pt x="8287" y="13380"/>
                  </a:lnTo>
                  <a:lnTo>
                    <a:pt x="8544" y="13602"/>
                  </a:lnTo>
                  <a:lnTo>
                    <a:pt x="8834" y="13807"/>
                  </a:lnTo>
                  <a:lnTo>
                    <a:pt x="9142" y="13995"/>
                  </a:lnTo>
                  <a:lnTo>
                    <a:pt x="9432" y="14166"/>
                  </a:lnTo>
                  <a:lnTo>
                    <a:pt x="9757" y="14268"/>
                  </a:lnTo>
                  <a:lnTo>
                    <a:pt x="10082" y="14354"/>
                  </a:lnTo>
                  <a:lnTo>
                    <a:pt x="10441" y="14388"/>
                  </a:lnTo>
                  <a:lnTo>
                    <a:pt x="10817" y="14422"/>
                  </a:lnTo>
                  <a:close/>
                </a:path>
              </a:pathLst>
            </a:custGeom>
            <a:solidFill>
              <a:srgbClr val="C0C0C0"/>
            </a:solidFill>
            <a:ln w="9525">
              <a:miter lim="800000"/>
              <a:headEnd/>
              <a:tailEnd/>
            </a:ln>
            <a:effectLst/>
            <a:scene3d>
              <a:camera prst="legacyPerspectiveFront">
                <a:rot lat="20099999" lon="1500000" rev="0"/>
              </a:camera>
              <a:lightRig rig="legacyFlat4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C0C0C0"/>
              </a:extrusionClr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flatTx/>
            </a:bodyPr>
            <a:lstStyle/>
            <a:p>
              <a:endParaRPr lang="en-US"/>
            </a:p>
          </p:txBody>
        </p:sp>
      </p:grp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Mercado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75191"/>
            <a:ext cx="8229600" cy="2153875"/>
          </a:xfrm>
        </p:spPr>
        <p:txBody>
          <a:bodyPr/>
          <a:lstStyle/>
          <a:p>
            <a:r>
              <a:rPr lang="es-AR" dirty="0" smtClean="0"/>
              <a:t>Variedad de disciplinas</a:t>
            </a:r>
          </a:p>
          <a:p>
            <a:r>
              <a:rPr lang="es-AR" dirty="0" smtClean="0"/>
              <a:t>Comparable a la industria del cine</a:t>
            </a:r>
          </a:p>
          <a:p>
            <a:pPr lvl="1"/>
            <a:r>
              <a:rPr lang="es-AR" dirty="0" smtClean="0"/>
              <a:t>U$S 7000 millones en USA en el 2005</a:t>
            </a:r>
          </a:p>
          <a:p>
            <a:r>
              <a:rPr lang="es-AR" dirty="0" smtClean="0"/>
              <a:t>Mayores mercados</a:t>
            </a:r>
          </a:p>
          <a:p>
            <a:pPr>
              <a:buNone/>
            </a:pPr>
            <a:endParaRPr lang="es-AR" dirty="0" smtClean="0"/>
          </a:p>
          <a:p>
            <a:pPr>
              <a:buNone/>
            </a:pPr>
            <a:endParaRPr lang="es-AR" dirty="0" smtClean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42976" y="3857628"/>
            <a:ext cx="6572296" cy="2842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2910" y="4500570"/>
            <a:ext cx="7772400" cy="89852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>
              <a:rot lat="0" lon="0" rev="4800000"/>
            </a:lightRig>
          </a:scene3d>
          <a:sp3d>
            <a:bevelT/>
          </a:sp3d>
        </p:spPr>
        <p:txBody>
          <a:bodyPr>
            <a:normAutofit/>
          </a:bodyPr>
          <a:lstStyle/>
          <a:p>
            <a:r>
              <a:rPr lang="es-AR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rebuchet MS" pitchFamily="34" charset="0"/>
              </a:rPr>
              <a:t>j3dEngine</a:t>
            </a:r>
            <a:endParaRPr lang="en-US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Trebuchet MS" pitchFamily="34" charset="0"/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AR" dirty="0" smtClean="0"/>
              <a:t>Arquitectura</a:t>
            </a:r>
            <a:endParaRPr lang="en-US" dirty="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Alcance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Alcance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AR" dirty="0" smtClean="0"/>
              <a:t>Objetivos</a:t>
            </a:r>
          </a:p>
          <a:p>
            <a:pPr lvl="1"/>
            <a:r>
              <a:rPr lang="es-AR" dirty="0" smtClean="0"/>
              <a:t>Real-time </a:t>
            </a:r>
            <a:r>
              <a:rPr lang="es-AR" dirty="0" err="1" smtClean="0"/>
              <a:t>rendering</a:t>
            </a:r>
            <a:r>
              <a:rPr lang="es-AR" dirty="0" smtClean="0"/>
              <a:t> de escenarios 3D</a:t>
            </a:r>
          </a:p>
          <a:p>
            <a:pPr lvl="1"/>
            <a:r>
              <a:rPr lang="es-AR" dirty="0" smtClean="0"/>
              <a:t>Verificar factibilidad de desarrollar </a:t>
            </a:r>
            <a:r>
              <a:rPr lang="es-AR" dirty="0" err="1" smtClean="0"/>
              <a:t>Engines</a:t>
            </a:r>
            <a:r>
              <a:rPr lang="es-AR" dirty="0" smtClean="0"/>
              <a:t> 3D en Java</a:t>
            </a:r>
          </a:p>
          <a:p>
            <a:pPr lvl="1"/>
            <a:r>
              <a:rPr lang="es-AR" dirty="0" smtClean="0"/>
              <a:t>Arquitectura flexible y extensible</a:t>
            </a:r>
          </a:p>
          <a:p>
            <a:pPr lvl="1"/>
            <a:r>
              <a:rPr lang="es-AR" dirty="0" smtClean="0"/>
              <a:t>Componentes </a:t>
            </a:r>
            <a:r>
              <a:rPr lang="es-AR" dirty="0" err="1" smtClean="0"/>
              <a:t>pluggeables</a:t>
            </a:r>
            <a:endParaRPr lang="es-AR" dirty="0" smtClean="0"/>
          </a:p>
          <a:p>
            <a:pPr lvl="1"/>
            <a:r>
              <a:rPr lang="es-AR" dirty="0" smtClean="0"/>
              <a:t>Interacción con el usuario</a:t>
            </a:r>
          </a:p>
          <a:p>
            <a:pPr lvl="1"/>
            <a:r>
              <a:rPr lang="es-AR" dirty="0" smtClean="0"/>
              <a:t>Comportamiento de objetos 3D</a:t>
            </a:r>
          </a:p>
          <a:p>
            <a:pPr lvl="1"/>
            <a:endParaRPr lang="es-AR" dirty="0" smtClean="0"/>
          </a:p>
          <a:p>
            <a:pPr lvl="1"/>
            <a:endParaRPr lang="es-AR" dirty="0" smtClean="0"/>
          </a:p>
          <a:p>
            <a:pPr lvl="1"/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Alcance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AR" dirty="0" smtClean="0"/>
              <a:t>Objetivos (2)</a:t>
            </a:r>
          </a:p>
          <a:p>
            <a:pPr lvl="1"/>
            <a:r>
              <a:rPr lang="es-AR" dirty="0" smtClean="0"/>
              <a:t>Implementado con librerías open-</a:t>
            </a:r>
            <a:r>
              <a:rPr lang="es-AR" dirty="0" err="1" smtClean="0"/>
              <a:t>source</a:t>
            </a:r>
            <a:endParaRPr lang="es-AR" dirty="0" smtClean="0"/>
          </a:p>
          <a:p>
            <a:pPr lvl="1"/>
            <a:r>
              <a:rPr lang="es-AR" dirty="0" smtClean="0"/>
              <a:t>Portable</a:t>
            </a:r>
          </a:p>
          <a:p>
            <a:pPr lvl="1"/>
            <a:r>
              <a:rPr lang="es-AR" dirty="0" smtClean="0"/>
              <a:t>Desarrollado en Java y </a:t>
            </a:r>
            <a:r>
              <a:rPr lang="es-AR" dirty="0" err="1" smtClean="0"/>
              <a:t>OpenGL</a:t>
            </a:r>
            <a:endParaRPr lang="es-AR" dirty="0" smtClean="0"/>
          </a:p>
          <a:p>
            <a:pPr lvl="1"/>
            <a:r>
              <a:rPr lang="es-AR" dirty="0" smtClean="0"/>
              <a:t>Preparado para </a:t>
            </a:r>
            <a:r>
              <a:rPr lang="es-AR" dirty="0" err="1" smtClean="0"/>
              <a:t>Multithreading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Alcance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AR" dirty="0" smtClean="0"/>
              <a:t>Elementos excluidos del proyecto</a:t>
            </a:r>
          </a:p>
          <a:p>
            <a:pPr lvl="1"/>
            <a:r>
              <a:rPr lang="es-AR" dirty="0" err="1" smtClean="0"/>
              <a:t>Multiplayer</a:t>
            </a:r>
            <a:r>
              <a:rPr lang="es-AR" dirty="0" smtClean="0"/>
              <a:t> y </a:t>
            </a:r>
            <a:r>
              <a:rPr lang="es-AR" dirty="0" err="1" smtClean="0"/>
              <a:t>networking</a:t>
            </a:r>
            <a:endParaRPr lang="es-AR" dirty="0" smtClean="0"/>
          </a:p>
          <a:p>
            <a:pPr lvl="1"/>
            <a:r>
              <a:rPr lang="es-AR" dirty="0" smtClean="0"/>
              <a:t>Sonido</a:t>
            </a:r>
          </a:p>
          <a:p>
            <a:pPr lvl="1"/>
            <a:r>
              <a:rPr lang="es-AR" dirty="0" smtClean="0"/>
              <a:t>Motor de física y cálculo de colisiones</a:t>
            </a:r>
          </a:p>
          <a:p>
            <a:pPr lvl="1"/>
            <a:r>
              <a:rPr lang="es-AR" dirty="0" err="1" smtClean="0"/>
              <a:t>Renderización</a:t>
            </a:r>
            <a:r>
              <a:rPr lang="es-AR" dirty="0" smtClean="0"/>
              <a:t> de terrenos</a:t>
            </a:r>
          </a:p>
          <a:p>
            <a:pPr lvl="1"/>
            <a:r>
              <a:rPr lang="es-AR" dirty="0" smtClean="0"/>
              <a:t>Motor de AI (Inteligencia Artificial)</a:t>
            </a:r>
          </a:p>
          <a:p>
            <a:pPr lvl="1"/>
            <a:r>
              <a:rPr lang="es-AR" dirty="0" smtClean="0"/>
              <a:t>Objetivos de performance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Herramientas utilizadas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Pipeline – </a:t>
            </a:r>
            <a:r>
              <a:rPr lang="es-AR" dirty="0" err="1" smtClean="0"/>
              <a:t>main</a:t>
            </a:r>
            <a:r>
              <a:rPr lang="es-AR" dirty="0" smtClean="0"/>
              <a:t> </a:t>
            </a:r>
            <a:r>
              <a:rPr lang="es-AR" dirty="0" err="1" smtClean="0"/>
              <a:t>loop</a:t>
            </a:r>
            <a:endParaRPr lang="en-US" dirty="0"/>
          </a:p>
        </p:txBody>
      </p:sp>
      <p:grpSp>
        <p:nvGrpSpPr>
          <p:cNvPr id="3" name="Group 15"/>
          <p:cNvGrpSpPr/>
          <p:nvPr/>
        </p:nvGrpSpPr>
        <p:grpSpPr>
          <a:xfrm>
            <a:off x="1785918" y="1857364"/>
            <a:ext cx="5643602" cy="3975682"/>
            <a:chOff x="1571604" y="1643050"/>
            <a:chExt cx="5643602" cy="3975682"/>
          </a:xfrm>
        </p:grpSpPr>
        <p:sp>
          <p:nvSpPr>
            <p:cNvPr id="4" name="TextBox 3"/>
            <p:cNvSpPr txBox="1"/>
            <p:nvPr/>
          </p:nvSpPr>
          <p:spPr>
            <a:xfrm>
              <a:off x="1571604" y="2571744"/>
              <a:ext cx="5643602" cy="304698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s-AR" sz="2400" b="1" dirty="0" err="1" smtClean="0">
                  <a:latin typeface="Courier New" pitchFamily="49" charset="0"/>
                  <a:cs typeface="Courier New" pitchFamily="49" charset="0"/>
                </a:rPr>
                <a:t>void</a:t>
              </a:r>
              <a:r>
                <a:rPr lang="es-AR" sz="2400" b="1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s-AR" sz="2400" b="1" dirty="0" err="1" smtClean="0">
                  <a:latin typeface="Courier New" pitchFamily="49" charset="0"/>
                  <a:cs typeface="Courier New" pitchFamily="49" charset="0"/>
                </a:rPr>
                <a:t>mainLoop</a:t>
              </a:r>
              <a:r>
                <a:rPr lang="es-AR" sz="2400" b="1" dirty="0" smtClean="0">
                  <a:latin typeface="Courier New" pitchFamily="49" charset="0"/>
                  <a:cs typeface="Courier New" pitchFamily="49" charset="0"/>
                </a:rPr>
                <a:t>(){</a:t>
              </a:r>
            </a:p>
            <a:p>
              <a:r>
                <a:rPr lang="es-AR" sz="2400" b="1" dirty="0" smtClean="0">
                  <a:latin typeface="Courier New" pitchFamily="49" charset="0"/>
                  <a:cs typeface="Courier New" pitchFamily="49" charset="0"/>
                </a:rPr>
                <a:t>     </a:t>
              </a:r>
              <a:r>
                <a:rPr lang="es-AR" sz="2400" b="1" dirty="0" err="1" smtClean="0">
                  <a:latin typeface="Courier New" pitchFamily="49" charset="0"/>
                  <a:cs typeface="Courier New" pitchFamily="49" charset="0"/>
                </a:rPr>
                <a:t>while</a:t>
              </a:r>
              <a:r>
                <a:rPr lang="es-AR" sz="2400" b="1" dirty="0" smtClean="0">
                  <a:latin typeface="Courier New" pitchFamily="49" charset="0"/>
                  <a:cs typeface="Courier New" pitchFamily="49" charset="0"/>
                </a:rPr>
                <a:t>(…){</a:t>
              </a:r>
            </a:p>
            <a:p>
              <a:r>
                <a:rPr lang="es-AR" sz="2400" b="1" dirty="0" smtClean="0">
                  <a:latin typeface="Courier New" pitchFamily="49" charset="0"/>
                  <a:cs typeface="Courier New" pitchFamily="49" charset="0"/>
                </a:rPr>
                <a:t>         //…</a:t>
              </a:r>
            </a:p>
            <a:p>
              <a:r>
                <a:rPr lang="es-AR" sz="2400" b="1" dirty="0" smtClean="0">
                  <a:latin typeface="Courier New" pitchFamily="49" charset="0"/>
                  <a:cs typeface="Courier New" pitchFamily="49" charset="0"/>
                </a:rPr>
                <a:t>         </a:t>
              </a:r>
              <a:r>
                <a:rPr lang="es-AR" sz="2400" b="1" dirty="0" err="1" smtClean="0">
                  <a:latin typeface="Courier New" pitchFamily="49" charset="0"/>
                  <a:cs typeface="Courier New" pitchFamily="49" charset="0"/>
                </a:rPr>
                <a:t>runPhysics</a:t>
              </a:r>
              <a:r>
                <a:rPr lang="es-AR" sz="2400" b="1" dirty="0" smtClean="0">
                  <a:latin typeface="Courier New" pitchFamily="49" charset="0"/>
                  <a:cs typeface="Courier New" pitchFamily="49" charset="0"/>
                </a:rPr>
                <a:t>();</a:t>
              </a:r>
            </a:p>
            <a:p>
              <a:r>
                <a:rPr lang="es-AR" sz="2400" b="1" dirty="0" smtClean="0">
                  <a:latin typeface="Courier New" pitchFamily="49" charset="0"/>
                  <a:cs typeface="Courier New" pitchFamily="49" charset="0"/>
                </a:rPr>
                <a:t>         </a:t>
              </a:r>
              <a:r>
                <a:rPr lang="es-AR" sz="2400" b="1" dirty="0" err="1" smtClean="0">
                  <a:latin typeface="Courier New" pitchFamily="49" charset="0"/>
                  <a:cs typeface="Courier New" pitchFamily="49" charset="0"/>
                </a:rPr>
                <a:t>runAI</a:t>
              </a:r>
              <a:r>
                <a:rPr lang="es-AR" sz="2400" b="1" dirty="0" smtClean="0">
                  <a:latin typeface="Courier New" pitchFamily="49" charset="0"/>
                  <a:cs typeface="Courier New" pitchFamily="49" charset="0"/>
                </a:rPr>
                <a:t>();</a:t>
              </a:r>
            </a:p>
            <a:p>
              <a:r>
                <a:rPr lang="es-AR" sz="2400" b="1" dirty="0" smtClean="0">
                  <a:latin typeface="Courier New" pitchFamily="49" charset="0"/>
                  <a:cs typeface="Courier New" pitchFamily="49" charset="0"/>
                </a:rPr>
                <a:t>         </a:t>
              </a:r>
              <a:r>
                <a:rPr lang="es-AR" sz="2400" b="1" dirty="0" err="1" smtClean="0">
                  <a:latin typeface="Courier New" pitchFamily="49" charset="0"/>
                  <a:cs typeface="Courier New" pitchFamily="49" charset="0"/>
                </a:rPr>
                <a:t>renderScene</a:t>
              </a:r>
              <a:r>
                <a:rPr lang="es-AR" sz="2400" b="1" dirty="0" smtClean="0">
                  <a:latin typeface="Courier New" pitchFamily="49" charset="0"/>
                  <a:cs typeface="Courier New" pitchFamily="49" charset="0"/>
                </a:rPr>
                <a:t>();</a:t>
              </a:r>
            </a:p>
            <a:p>
              <a:r>
                <a:rPr lang="es-AR" sz="2400" b="1" dirty="0" smtClean="0">
                  <a:latin typeface="Courier New" pitchFamily="49" charset="0"/>
                  <a:cs typeface="Courier New" pitchFamily="49" charset="0"/>
                </a:rPr>
                <a:t>     }</a:t>
              </a:r>
            </a:p>
            <a:p>
              <a:r>
                <a:rPr lang="es-AR" sz="2400" b="1" dirty="0" smtClean="0">
                  <a:latin typeface="Courier New" pitchFamily="49" charset="0"/>
                  <a:cs typeface="Courier New" pitchFamily="49" charset="0"/>
                </a:rPr>
                <a:t>}</a:t>
              </a:r>
              <a:endParaRPr lang="en-US" sz="2400" b="1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285984" y="1643050"/>
              <a:ext cx="416171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2800" b="1" dirty="0" smtClean="0">
                  <a:solidFill>
                    <a:srgbClr val="00B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Single </a:t>
              </a:r>
              <a:r>
                <a:rPr lang="es-AR" sz="2800" b="1" dirty="0" err="1" smtClean="0">
                  <a:solidFill>
                    <a:srgbClr val="00B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threaded</a:t>
              </a:r>
              <a:r>
                <a:rPr lang="es-AR" sz="2800" b="1" dirty="0" smtClean="0">
                  <a:solidFill>
                    <a:srgbClr val="00B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</a:t>
              </a:r>
              <a:r>
                <a:rPr lang="es-AR" sz="2800" b="1" dirty="0" err="1" smtClean="0">
                  <a:solidFill>
                    <a:srgbClr val="00B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approach</a:t>
              </a:r>
              <a:endParaRPr lang="en-US" sz="28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5" name="Group 14"/>
          <p:cNvGrpSpPr/>
          <p:nvPr/>
        </p:nvGrpSpPr>
        <p:grpSpPr>
          <a:xfrm>
            <a:off x="500034" y="1571612"/>
            <a:ext cx="8072494" cy="5012802"/>
            <a:chOff x="500034" y="1571612"/>
            <a:chExt cx="8072494" cy="5012802"/>
          </a:xfrm>
        </p:grpSpPr>
        <p:sp>
          <p:nvSpPr>
            <p:cNvPr id="11" name="Down Arrow 10"/>
            <p:cNvSpPr/>
            <p:nvPr/>
          </p:nvSpPr>
          <p:spPr>
            <a:xfrm>
              <a:off x="6429388" y="2071678"/>
              <a:ext cx="571504" cy="4429156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Down Arrow 9"/>
            <p:cNvSpPr/>
            <p:nvPr/>
          </p:nvSpPr>
          <p:spPr>
            <a:xfrm>
              <a:off x="2000232" y="2000240"/>
              <a:ext cx="571504" cy="4429156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00034" y="3175000"/>
              <a:ext cx="3714776" cy="2325703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s-AR" sz="2000" b="1" dirty="0" err="1" smtClean="0">
                  <a:latin typeface="Courier New" pitchFamily="49" charset="0"/>
                  <a:cs typeface="Courier New" pitchFamily="49" charset="0"/>
                </a:rPr>
                <a:t>void</a:t>
              </a:r>
              <a:r>
                <a:rPr lang="es-AR" sz="2000" b="1" dirty="0" smtClean="0">
                  <a:latin typeface="Courier New" pitchFamily="49" charset="0"/>
                  <a:cs typeface="Courier New" pitchFamily="49" charset="0"/>
                </a:rPr>
                <a:t> loop1(){</a:t>
              </a:r>
            </a:p>
            <a:p>
              <a:r>
                <a:rPr lang="es-AR" sz="2000" b="1" dirty="0" smtClean="0">
                  <a:latin typeface="Courier New" pitchFamily="49" charset="0"/>
                  <a:cs typeface="Courier New" pitchFamily="49" charset="0"/>
                </a:rPr>
                <a:t>     </a:t>
              </a:r>
              <a:r>
                <a:rPr lang="es-AR" sz="2000" b="1" dirty="0" err="1" smtClean="0">
                  <a:latin typeface="Courier New" pitchFamily="49" charset="0"/>
                  <a:cs typeface="Courier New" pitchFamily="49" charset="0"/>
                </a:rPr>
                <a:t>while</a:t>
              </a:r>
              <a:r>
                <a:rPr lang="es-AR" sz="2000" b="1" dirty="0" smtClean="0">
                  <a:latin typeface="Courier New" pitchFamily="49" charset="0"/>
                  <a:cs typeface="Courier New" pitchFamily="49" charset="0"/>
                </a:rPr>
                <a:t>(…){</a:t>
              </a:r>
            </a:p>
            <a:p>
              <a:r>
                <a:rPr lang="es-AR" sz="2000" b="1" dirty="0" smtClean="0">
                  <a:latin typeface="Courier New" pitchFamily="49" charset="0"/>
                  <a:cs typeface="Courier New" pitchFamily="49" charset="0"/>
                </a:rPr>
                <a:t>         //…</a:t>
              </a:r>
            </a:p>
            <a:p>
              <a:r>
                <a:rPr lang="es-AR" sz="2000" b="1" dirty="0" smtClean="0">
                  <a:latin typeface="Courier New" pitchFamily="49" charset="0"/>
                  <a:cs typeface="Courier New" pitchFamily="49" charset="0"/>
                </a:rPr>
                <a:t>         </a:t>
              </a:r>
              <a:r>
                <a:rPr lang="es-AR" sz="2000" b="1" dirty="0" err="1" smtClean="0">
                  <a:latin typeface="Courier New" pitchFamily="49" charset="0"/>
                  <a:cs typeface="Courier New" pitchFamily="49" charset="0"/>
                </a:rPr>
                <a:t>renderScene</a:t>
              </a:r>
              <a:r>
                <a:rPr lang="es-AR" sz="2000" b="1" dirty="0" smtClean="0">
                  <a:latin typeface="Courier New" pitchFamily="49" charset="0"/>
                  <a:cs typeface="Courier New" pitchFamily="49" charset="0"/>
                </a:rPr>
                <a:t>();</a:t>
              </a:r>
            </a:p>
            <a:p>
              <a:r>
                <a:rPr lang="es-AR" sz="2000" b="1" dirty="0" smtClean="0">
                  <a:latin typeface="Courier New" pitchFamily="49" charset="0"/>
                  <a:cs typeface="Courier New" pitchFamily="49" charset="0"/>
                </a:rPr>
                <a:t>     }</a:t>
              </a:r>
            </a:p>
            <a:p>
              <a:r>
                <a:rPr lang="es-AR" sz="2000" b="1" dirty="0" smtClean="0">
                  <a:latin typeface="Courier New" pitchFamily="49" charset="0"/>
                  <a:cs typeface="Courier New" pitchFamily="49" charset="0"/>
                </a:rPr>
                <a:t>}</a:t>
              </a:r>
            </a:p>
            <a:p>
              <a:endParaRPr lang="en-US" sz="20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786314" y="3174754"/>
              <a:ext cx="3786214" cy="232594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s-AR" sz="2000" b="1" dirty="0" err="1" smtClean="0">
                  <a:latin typeface="Courier New" pitchFamily="49" charset="0"/>
                  <a:cs typeface="Courier New" pitchFamily="49" charset="0"/>
                </a:rPr>
                <a:t>void</a:t>
              </a:r>
              <a:r>
                <a:rPr lang="es-AR" sz="2000" b="1" dirty="0" smtClean="0">
                  <a:latin typeface="Courier New" pitchFamily="49" charset="0"/>
                  <a:cs typeface="Courier New" pitchFamily="49" charset="0"/>
                </a:rPr>
                <a:t> loop2(){</a:t>
              </a:r>
            </a:p>
            <a:p>
              <a:r>
                <a:rPr lang="es-AR" sz="2000" b="1" dirty="0" smtClean="0">
                  <a:latin typeface="Courier New" pitchFamily="49" charset="0"/>
                  <a:cs typeface="Courier New" pitchFamily="49" charset="0"/>
                </a:rPr>
                <a:t>     </a:t>
              </a:r>
              <a:r>
                <a:rPr lang="es-AR" sz="2000" b="1" dirty="0" err="1" smtClean="0">
                  <a:latin typeface="Courier New" pitchFamily="49" charset="0"/>
                  <a:cs typeface="Courier New" pitchFamily="49" charset="0"/>
                </a:rPr>
                <a:t>while</a:t>
              </a:r>
              <a:r>
                <a:rPr lang="es-AR" sz="2000" b="1" dirty="0" smtClean="0">
                  <a:latin typeface="Courier New" pitchFamily="49" charset="0"/>
                  <a:cs typeface="Courier New" pitchFamily="49" charset="0"/>
                </a:rPr>
                <a:t>(…){</a:t>
              </a:r>
            </a:p>
            <a:p>
              <a:r>
                <a:rPr lang="es-AR" sz="2000" b="1" dirty="0" smtClean="0">
                  <a:latin typeface="Courier New" pitchFamily="49" charset="0"/>
                  <a:cs typeface="Courier New" pitchFamily="49" charset="0"/>
                </a:rPr>
                <a:t>         //…</a:t>
              </a:r>
            </a:p>
            <a:p>
              <a:r>
                <a:rPr lang="es-AR" sz="2000" b="1" dirty="0" smtClean="0">
                  <a:latin typeface="Courier New" pitchFamily="49" charset="0"/>
                  <a:cs typeface="Courier New" pitchFamily="49" charset="0"/>
                </a:rPr>
                <a:t>         </a:t>
              </a:r>
              <a:r>
                <a:rPr lang="es-AR" sz="2000" b="1" dirty="0" err="1" smtClean="0">
                  <a:latin typeface="Courier New" pitchFamily="49" charset="0"/>
                  <a:cs typeface="Courier New" pitchFamily="49" charset="0"/>
                </a:rPr>
                <a:t>runPhysics</a:t>
              </a:r>
              <a:r>
                <a:rPr lang="es-AR" sz="2000" b="1" dirty="0" smtClean="0">
                  <a:latin typeface="Courier New" pitchFamily="49" charset="0"/>
                  <a:cs typeface="Courier New" pitchFamily="49" charset="0"/>
                </a:rPr>
                <a:t>();</a:t>
              </a:r>
            </a:p>
            <a:p>
              <a:r>
                <a:rPr lang="es-AR" sz="2000" b="1" dirty="0" smtClean="0">
                  <a:latin typeface="Courier New" pitchFamily="49" charset="0"/>
                  <a:cs typeface="Courier New" pitchFamily="49" charset="0"/>
                </a:rPr>
                <a:t>         </a:t>
              </a:r>
              <a:r>
                <a:rPr lang="es-AR" sz="2000" b="1" dirty="0" err="1" smtClean="0">
                  <a:latin typeface="Courier New" pitchFamily="49" charset="0"/>
                  <a:cs typeface="Courier New" pitchFamily="49" charset="0"/>
                </a:rPr>
                <a:t>runAI</a:t>
              </a:r>
              <a:r>
                <a:rPr lang="es-AR" sz="2000" b="1" dirty="0" smtClean="0">
                  <a:latin typeface="Courier New" pitchFamily="49" charset="0"/>
                  <a:cs typeface="Courier New" pitchFamily="49" charset="0"/>
                </a:rPr>
                <a:t>();         </a:t>
              </a:r>
            </a:p>
            <a:p>
              <a:r>
                <a:rPr lang="es-AR" sz="2000" b="1" dirty="0" smtClean="0">
                  <a:latin typeface="Courier New" pitchFamily="49" charset="0"/>
                  <a:cs typeface="Courier New" pitchFamily="49" charset="0"/>
                </a:rPr>
                <a:t>     }</a:t>
              </a:r>
            </a:p>
            <a:p>
              <a:r>
                <a:rPr lang="es-AR" sz="2000" b="1" dirty="0" smtClean="0">
                  <a:latin typeface="Courier New" pitchFamily="49" charset="0"/>
                  <a:cs typeface="Courier New" pitchFamily="49" charset="0"/>
                </a:rPr>
                <a:t>}</a:t>
              </a:r>
              <a:endParaRPr lang="en-US" sz="2000" b="1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571736" y="1571612"/>
              <a:ext cx="400301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2800" b="1" dirty="0" err="1" smtClean="0">
                  <a:solidFill>
                    <a:srgbClr val="00B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Multi</a:t>
              </a:r>
              <a:r>
                <a:rPr lang="es-AR" sz="2800" b="1" dirty="0" smtClean="0">
                  <a:solidFill>
                    <a:srgbClr val="00B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</a:t>
              </a:r>
              <a:r>
                <a:rPr lang="es-AR" sz="2800" b="1" dirty="0" err="1" smtClean="0">
                  <a:solidFill>
                    <a:srgbClr val="00B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threaded</a:t>
              </a:r>
              <a:r>
                <a:rPr lang="es-AR" sz="2800" b="1" dirty="0" smtClean="0">
                  <a:solidFill>
                    <a:srgbClr val="00B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</a:t>
              </a:r>
              <a:r>
                <a:rPr lang="es-AR" sz="2800" b="1" dirty="0" err="1" smtClean="0">
                  <a:solidFill>
                    <a:srgbClr val="00B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approach</a:t>
              </a:r>
              <a:endParaRPr lang="en-US" sz="28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571736" y="6215082"/>
              <a:ext cx="1053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b="1" dirty="0" err="1" smtClean="0">
                  <a:solidFill>
                    <a:schemeClr val="accent3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Thread</a:t>
              </a:r>
              <a:r>
                <a:rPr lang="es-AR" b="1" dirty="0" smtClean="0">
                  <a:solidFill>
                    <a:schemeClr val="accent3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1</a:t>
              </a:r>
              <a:endParaRPr lang="en-US" b="1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072330" y="6215082"/>
              <a:ext cx="10550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b="1" dirty="0" err="1" smtClean="0">
                  <a:solidFill>
                    <a:schemeClr val="accent3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Thread</a:t>
              </a:r>
              <a:r>
                <a:rPr lang="es-AR" b="1" dirty="0" smtClean="0">
                  <a:solidFill>
                    <a:schemeClr val="accent3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2</a:t>
              </a:r>
              <a:endParaRPr lang="en-US" b="1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AR" dirty="0" err="1" smtClean="0"/>
              <a:t>Scene</a:t>
            </a:r>
            <a:r>
              <a:rPr lang="es-AR" dirty="0" smtClean="0"/>
              <a:t> </a:t>
            </a:r>
            <a:r>
              <a:rPr lang="es-AR" dirty="0" err="1" smtClean="0"/>
              <a:t>Graph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s-AR" dirty="0" smtClean="0"/>
              <a:t>Estructura de datos no estándar</a:t>
            </a:r>
            <a:br>
              <a:rPr lang="es-AR" dirty="0" smtClean="0"/>
            </a:br>
            <a:endParaRPr lang="es-AR" dirty="0" smtClean="0"/>
          </a:p>
          <a:p>
            <a:r>
              <a:rPr lang="es-AR" dirty="0" smtClean="0"/>
              <a:t>Estructura Arbolada (DAG)</a:t>
            </a:r>
            <a:br>
              <a:rPr lang="es-AR" dirty="0" smtClean="0"/>
            </a:br>
            <a:endParaRPr lang="es-AR" dirty="0" smtClean="0"/>
          </a:p>
          <a:p>
            <a:r>
              <a:rPr lang="es-AR" dirty="0" smtClean="0"/>
              <a:t>Facilita el desarrollo</a:t>
            </a:r>
            <a:br>
              <a:rPr lang="es-AR" dirty="0" smtClean="0"/>
            </a:br>
            <a:endParaRPr lang="es-AR" dirty="0" smtClean="0"/>
          </a:p>
          <a:p>
            <a:r>
              <a:rPr lang="es-AR" dirty="0" smtClean="0"/>
              <a:t>Acelera el </a:t>
            </a:r>
            <a:r>
              <a:rPr lang="es-AR" dirty="0" err="1" smtClean="0"/>
              <a:t>rendering</a:t>
            </a:r>
            <a:r>
              <a:rPr lang="es-AR" dirty="0" smtClean="0"/>
              <a:t> pipeline</a:t>
            </a:r>
          </a:p>
          <a:p>
            <a:endParaRPr lang="es-AR" dirty="0" smtClean="0"/>
          </a:p>
          <a:p>
            <a:r>
              <a:rPr lang="es-AR" dirty="0" smtClean="0"/>
              <a:t>Java 3D y Xith3D</a:t>
            </a:r>
            <a:br>
              <a:rPr lang="es-AR" dirty="0" smtClean="0"/>
            </a:br>
            <a:endParaRPr lang="es-AR" dirty="0" smtClean="0"/>
          </a:p>
          <a:p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err="1" smtClean="0"/>
              <a:t>Scene</a:t>
            </a:r>
            <a:r>
              <a:rPr lang="es-AR" dirty="0" smtClean="0"/>
              <a:t> </a:t>
            </a:r>
            <a:r>
              <a:rPr lang="es-AR" dirty="0" err="1" smtClean="0"/>
              <a:t>Graph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28662" y="1428750"/>
            <a:ext cx="7448550" cy="5429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err="1" smtClean="0"/>
              <a:t>Scene</a:t>
            </a:r>
            <a:r>
              <a:rPr lang="es-AR" dirty="0" smtClean="0"/>
              <a:t> </a:t>
            </a:r>
            <a:r>
              <a:rPr lang="es-AR" dirty="0" err="1" smtClean="0"/>
              <a:t>Graph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5249" y="1539866"/>
            <a:ext cx="8905875" cy="5314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Datos de la industria en EEUU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2400"/>
              </a:spcAft>
            </a:pPr>
            <a:r>
              <a:rPr lang="es-AR" dirty="0" smtClean="0"/>
              <a:t>Creció un 6% en el 2006, unos US$7400 millones. Casi triplicando las ventas desde 1996.</a:t>
            </a:r>
          </a:p>
          <a:p>
            <a:pPr>
              <a:spcAft>
                <a:spcPts val="2400"/>
              </a:spcAft>
            </a:pPr>
            <a:r>
              <a:rPr lang="es-AR" dirty="0" smtClean="0"/>
              <a:t>La edad promedio del jugador es de 33 años y ha estado jugando videojuegos por 12 años.</a:t>
            </a:r>
          </a:p>
          <a:p>
            <a:pPr>
              <a:spcAft>
                <a:spcPts val="2400"/>
              </a:spcAft>
            </a:pPr>
            <a:r>
              <a:rPr lang="es-AR" dirty="0" smtClean="0"/>
              <a:t>La edad promedio del comprador más frecuente de videojuegos es de 40 años.</a:t>
            </a:r>
          </a:p>
          <a:p>
            <a:pPr>
              <a:buNone/>
            </a:pP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err="1" smtClean="0"/>
              <a:t>Scene</a:t>
            </a:r>
            <a:r>
              <a:rPr lang="es-AR" dirty="0" smtClean="0"/>
              <a:t> </a:t>
            </a:r>
            <a:r>
              <a:rPr lang="es-AR" dirty="0" err="1" smtClean="0"/>
              <a:t>Graph</a:t>
            </a:r>
            <a:r>
              <a:rPr lang="es-AR" dirty="0" smtClean="0"/>
              <a:t> - Elementos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AR" dirty="0" smtClean="0"/>
              <a:t>Rama de contenido y de vista</a:t>
            </a:r>
          </a:p>
          <a:p>
            <a:r>
              <a:rPr lang="es-AR" dirty="0" smtClean="0"/>
              <a:t>Asociaciones: </a:t>
            </a:r>
            <a:r>
              <a:rPr lang="es-AR" i="1" dirty="0" smtClean="0"/>
              <a:t>Padre-hijo </a:t>
            </a:r>
            <a:r>
              <a:rPr lang="es-AR" dirty="0" smtClean="0"/>
              <a:t>y </a:t>
            </a:r>
            <a:r>
              <a:rPr lang="es-AR" i="1" dirty="0" smtClean="0"/>
              <a:t>Referencias</a:t>
            </a:r>
          </a:p>
          <a:p>
            <a:r>
              <a:rPr lang="es-AR" dirty="0" smtClean="0"/>
              <a:t>Tipos de nodos</a:t>
            </a:r>
          </a:p>
          <a:p>
            <a:pPr lvl="1"/>
            <a:r>
              <a:rPr lang="es-AR" dirty="0" smtClean="0"/>
              <a:t>Virtual </a:t>
            </a:r>
            <a:r>
              <a:rPr lang="es-AR" dirty="0" err="1" smtClean="0"/>
              <a:t>Universe</a:t>
            </a:r>
            <a:endParaRPr lang="es-AR" dirty="0" smtClean="0"/>
          </a:p>
          <a:p>
            <a:pPr lvl="1"/>
            <a:r>
              <a:rPr lang="es-AR" dirty="0" err="1" smtClean="0"/>
              <a:t>Locale</a:t>
            </a:r>
            <a:endParaRPr lang="es-AR" dirty="0" smtClean="0"/>
          </a:p>
          <a:p>
            <a:pPr lvl="1"/>
            <a:r>
              <a:rPr lang="es-AR" dirty="0" err="1" smtClean="0"/>
              <a:t>BranchGroup</a:t>
            </a:r>
            <a:r>
              <a:rPr lang="es-AR" dirty="0" smtClean="0"/>
              <a:t> y </a:t>
            </a:r>
            <a:r>
              <a:rPr lang="es-AR" dirty="0" err="1" smtClean="0"/>
              <a:t>TransformGroup</a:t>
            </a:r>
            <a:endParaRPr lang="es-AR" dirty="0" smtClean="0"/>
          </a:p>
          <a:p>
            <a:pPr lvl="1"/>
            <a:r>
              <a:rPr lang="es-AR" dirty="0" smtClean="0"/>
              <a:t>Shape3D</a:t>
            </a:r>
          </a:p>
          <a:p>
            <a:pPr lvl="1"/>
            <a:r>
              <a:rPr lang="es-AR" dirty="0" err="1" smtClean="0"/>
              <a:t>Geometry</a:t>
            </a:r>
            <a:r>
              <a:rPr lang="es-AR" dirty="0" smtClean="0"/>
              <a:t> y </a:t>
            </a:r>
            <a:r>
              <a:rPr lang="es-AR" dirty="0" err="1" smtClean="0"/>
              <a:t>Appearance</a:t>
            </a:r>
            <a:endParaRPr lang="es-AR" dirty="0" smtClean="0"/>
          </a:p>
          <a:p>
            <a:pPr lvl="1"/>
            <a:endParaRPr lang="es-AR" dirty="0" smtClean="0"/>
          </a:p>
          <a:p>
            <a:pPr lvl="1"/>
            <a:endParaRPr lang="es-AR" dirty="0" smtClean="0"/>
          </a:p>
          <a:p>
            <a:pPr lvl="1"/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Librerías </a:t>
            </a:r>
            <a:r>
              <a:rPr lang="es-AR" dirty="0" err="1" smtClean="0"/>
              <a:t>third-party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AR" dirty="0" smtClean="0"/>
              <a:t>Xith3D</a:t>
            </a:r>
          </a:p>
          <a:p>
            <a:endParaRPr lang="es-AR" dirty="0" smtClean="0"/>
          </a:p>
          <a:p>
            <a:r>
              <a:rPr lang="es-AR" dirty="0" err="1" smtClean="0"/>
              <a:t>OpenMali</a:t>
            </a:r>
            <a:endParaRPr lang="es-AR" dirty="0" smtClean="0"/>
          </a:p>
          <a:p>
            <a:endParaRPr lang="es-AR" dirty="0" smtClean="0"/>
          </a:p>
          <a:p>
            <a:r>
              <a:rPr lang="es-AR" dirty="0" smtClean="0"/>
              <a:t>HIAL</a:t>
            </a:r>
          </a:p>
          <a:p>
            <a:endParaRPr lang="es-AR" dirty="0" smtClean="0"/>
          </a:p>
          <a:p>
            <a:r>
              <a:rPr lang="es-AR" dirty="0" err="1" smtClean="0"/>
              <a:t>Jogl</a:t>
            </a:r>
            <a:endParaRPr lang="es-AR" dirty="0" smtClean="0"/>
          </a:p>
          <a:p>
            <a:endParaRPr lang="es-AR" dirty="0" smtClean="0"/>
          </a:p>
          <a:p>
            <a:r>
              <a:rPr lang="es-AR" dirty="0" smtClean="0"/>
              <a:t>JAXB</a:t>
            </a:r>
          </a:p>
          <a:p>
            <a:endParaRPr lang="es-AR" dirty="0" smtClean="0"/>
          </a:p>
          <a:p>
            <a:r>
              <a:rPr lang="es-AR" dirty="0" err="1" smtClean="0"/>
              <a:t>JUnit</a:t>
            </a:r>
            <a:endParaRPr lang="es-AR" dirty="0" smtClean="0"/>
          </a:p>
          <a:p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714612" y="1928802"/>
            <a:ext cx="3657600" cy="2162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lum bright="10000"/>
          </a:blip>
          <a:stretch>
            <a:fillRect/>
          </a:stretch>
        </p:blipFill>
        <p:spPr bwMode="auto">
          <a:xfrm>
            <a:off x="6143636" y="3929066"/>
            <a:ext cx="2133600" cy="67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929058" y="4429132"/>
            <a:ext cx="1654640" cy="1357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Arquitectura de j3dEngine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Arquitectura - Módulos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2" y="1571612"/>
            <a:ext cx="8772525" cy="5124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Módulo </a:t>
            </a:r>
            <a:r>
              <a:rPr lang="es-AR" dirty="0" err="1" smtClean="0"/>
              <a:t>CoreObjects</a:t>
            </a:r>
            <a:endParaRPr lang="en-US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231744" y="1563674"/>
            <a:ext cx="8583550" cy="50720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Módulo </a:t>
            </a:r>
            <a:r>
              <a:rPr lang="es-AR" dirty="0" err="1" smtClean="0"/>
              <a:t>CoreObjects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AR" dirty="0" err="1" smtClean="0"/>
              <a:t>GameObject</a:t>
            </a:r>
            <a:endParaRPr lang="es-AR" dirty="0" smtClean="0"/>
          </a:p>
          <a:p>
            <a:pPr lvl="1"/>
            <a:r>
              <a:rPr lang="es-AR" dirty="0" err="1" smtClean="0"/>
              <a:t>StaticGameObject</a:t>
            </a:r>
            <a:r>
              <a:rPr lang="es-AR" dirty="0" smtClean="0"/>
              <a:t> y </a:t>
            </a:r>
            <a:r>
              <a:rPr lang="es-AR" dirty="0" err="1" smtClean="0"/>
              <a:t>DynamicGameObject</a:t>
            </a:r>
            <a:r>
              <a:rPr lang="es-AR" dirty="0" smtClean="0"/>
              <a:t/>
            </a:r>
            <a:br>
              <a:rPr lang="es-AR" dirty="0" smtClean="0"/>
            </a:br>
            <a:endParaRPr lang="es-AR" dirty="0" smtClean="0"/>
          </a:p>
          <a:p>
            <a:r>
              <a:rPr lang="es-AR" dirty="0" err="1" smtClean="0"/>
              <a:t>World</a:t>
            </a:r>
            <a:r>
              <a:rPr lang="es-AR" dirty="0" smtClean="0"/>
              <a:t>, Camera, Player</a:t>
            </a:r>
            <a:br>
              <a:rPr lang="es-AR" dirty="0" smtClean="0"/>
            </a:br>
            <a:endParaRPr lang="es-AR" dirty="0" smtClean="0"/>
          </a:p>
          <a:p>
            <a:r>
              <a:rPr lang="es-AR" dirty="0" err="1" smtClean="0"/>
              <a:t>GameObjectManager</a:t>
            </a:r>
            <a:r>
              <a:rPr lang="es-AR" dirty="0" smtClean="0"/>
              <a:t/>
            </a:r>
            <a:br>
              <a:rPr lang="es-AR" dirty="0" smtClean="0"/>
            </a:br>
            <a:endParaRPr lang="es-AR" dirty="0" smtClean="0"/>
          </a:p>
          <a:p>
            <a:r>
              <a:rPr lang="es-AR" dirty="0" err="1" smtClean="0"/>
              <a:t>Geometry</a:t>
            </a:r>
            <a:r>
              <a:rPr lang="es-AR" dirty="0" smtClean="0"/>
              <a:t> y </a:t>
            </a:r>
            <a:r>
              <a:rPr lang="es-AR" dirty="0" err="1" smtClean="0"/>
              <a:t>SpatialObject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Módulo </a:t>
            </a:r>
            <a:r>
              <a:rPr lang="es-AR" dirty="0" err="1" smtClean="0"/>
              <a:t>CoreObjects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AR" dirty="0" err="1" smtClean="0"/>
              <a:t>State</a:t>
            </a:r>
            <a:endParaRPr lang="es-AR" dirty="0" smtClean="0"/>
          </a:p>
          <a:p>
            <a:pPr lvl="1"/>
            <a:r>
              <a:rPr lang="es-AR" dirty="0" err="1" smtClean="0"/>
              <a:t>DynamicObjectState</a:t>
            </a:r>
            <a:endParaRPr lang="es-AR" dirty="0" smtClean="0"/>
          </a:p>
          <a:p>
            <a:pPr lvl="1"/>
            <a:r>
              <a:rPr lang="es-AR" dirty="0" err="1" smtClean="0"/>
              <a:t>Behavior</a:t>
            </a:r>
            <a:r>
              <a:rPr lang="es-AR" dirty="0" smtClean="0"/>
              <a:t/>
            </a:r>
            <a:br>
              <a:rPr lang="es-AR" dirty="0" smtClean="0"/>
            </a:br>
            <a:endParaRPr lang="es-AR" dirty="0" smtClean="0"/>
          </a:p>
          <a:p>
            <a:r>
              <a:rPr lang="es-AR" dirty="0" err="1" smtClean="0"/>
              <a:t>MovementController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err="1" smtClean="0"/>
              <a:t>CoreObjects</a:t>
            </a:r>
            <a:r>
              <a:rPr lang="es-AR" dirty="0" smtClean="0"/>
              <a:t> – XML de un </a:t>
            </a:r>
            <a:r>
              <a:rPr lang="es-AR" dirty="0" err="1" smtClean="0"/>
              <a:t>World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28596" y="1714488"/>
            <a:ext cx="8358246" cy="501675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s-AR" sz="1600" b="1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s-AR" sz="1600" b="1" dirty="0" err="1" smtClean="0">
                <a:latin typeface="Courier New" pitchFamily="49" charset="0"/>
                <a:cs typeface="Courier New" pitchFamily="49" charset="0"/>
              </a:rPr>
              <a:t>world</a:t>
            </a:r>
            <a:r>
              <a:rPr lang="es-AR" sz="1600" b="1" dirty="0" smtClean="0">
                <a:latin typeface="Courier New" pitchFamily="49" charset="0"/>
                <a:cs typeface="Courier New" pitchFamily="49" charset="0"/>
              </a:rPr>
              <a:t>&gt;</a:t>
            </a:r>
          </a:p>
          <a:p>
            <a:r>
              <a:rPr lang="es-AR" sz="1600" b="1" dirty="0" smtClean="0">
                <a:latin typeface="Courier New" pitchFamily="49" charset="0"/>
                <a:cs typeface="Courier New" pitchFamily="49" charset="0"/>
              </a:rPr>
              <a:t>    &lt;</a:t>
            </a:r>
            <a:r>
              <a:rPr lang="es-AR" sz="1600" b="1" dirty="0" err="1" smtClean="0">
                <a:latin typeface="Courier New" pitchFamily="49" charset="0"/>
                <a:cs typeface="Courier New" pitchFamily="49" charset="0"/>
              </a:rPr>
              <a:t>name</a:t>
            </a:r>
            <a:r>
              <a:rPr lang="es-AR" sz="1600" b="1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s-AR" sz="1600" b="1" dirty="0" err="1" smtClean="0">
                <a:latin typeface="Courier New" pitchFamily="49" charset="0"/>
                <a:cs typeface="Courier New" pitchFamily="49" charset="0"/>
              </a:rPr>
              <a:t>MyWorld</a:t>
            </a:r>
            <a:r>
              <a:rPr lang="es-AR" sz="1600" b="1" dirty="0" smtClean="0">
                <a:latin typeface="Courier New" pitchFamily="49" charset="0"/>
                <a:cs typeface="Courier New" pitchFamily="49" charset="0"/>
              </a:rPr>
              <a:t>&lt;/</a:t>
            </a:r>
            <a:r>
              <a:rPr lang="es-AR" sz="1600" b="1" dirty="0" err="1" smtClean="0">
                <a:latin typeface="Courier New" pitchFamily="49" charset="0"/>
                <a:cs typeface="Courier New" pitchFamily="49" charset="0"/>
              </a:rPr>
              <a:t>name</a:t>
            </a:r>
            <a:r>
              <a:rPr lang="es-AR" sz="1600" b="1" dirty="0" smtClean="0">
                <a:latin typeface="Courier New" pitchFamily="49" charset="0"/>
                <a:cs typeface="Courier New" pitchFamily="49" charset="0"/>
              </a:rPr>
              <a:t>&gt;</a:t>
            </a:r>
          </a:p>
          <a:p>
            <a:r>
              <a:rPr lang="es-AR" sz="1600" b="1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s-AR" sz="1600" b="1" dirty="0" smtClean="0">
                <a:latin typeface="Courier New" pitchFamily="49" charset="0"/>
                <a:cs typeface="Courier New" pitchFamily="49" charset="0"/>
              </a:rPr>
              <a:t>    &lt;</a:t>
            </a:r>
            <a:r>
              <a:rPr lang="es-AR" sz="1600" b="1" dirty="0" err="1" smtClean="0">
                <a:latin typeface="Courier New" pitchFamily="49" charset="0"/>
                <a:cs typeface="Courier New" pitchFamily="49" charset="0"/>
              </a:rPr>
              <a:t>worldObjects</a:t>
            </a:r>
            <a:r>
              <a:rPr lang="es-AR" sz="1600" b="1" dirty="0" smtClean="0">
                <a:latin typeface="Courier New" pitchFamily="49" charset="0"/>
                <a:cs typeface="Courier New" pitchFamily="49" charset="0"/>
              </a:rPr>
              <a:t>&gt;</a:t>
            </a:r>
          </a:p>
          <a:p>
            <a:r>
              <a:rPr lang="es-AR" sz="1600" b="1" dirty="0" smtClean="0">
                <a:latin typeface="Courier New" pitchFamily="49" charset="0"/>
                <a:cs typeface="Courier New" pitchFamily="49" charset="0"/>
              </a:rPr>
              <a:t>        &lt;</a:t>
            </a:r>
            <a:r>
              <a:rPr lang="es-AR" sz="1600" b="1" dirty="0" err="1" smtClean="0">
                <a:latin typeface="Courier New" pitchFamily="49" charset="0"/>
                <a:cs typeface="Courier New" pitchFamily="49" charset="0"/>
              </a:rPr>
              <a:t>entry</a:t>
            </a:r>
            <a:r>
              <a:rPr lang="es-AR" sz="1600" b="1" dirty="0" smtClean="0">
                <a:latin typeface="Courier New" pitchFamily="49" charset="0"/>
                <a:cs typeface="Courier New" pitchFamily="49" charset="0"/>
              </a:rPr>
              <a:t>&gt;</a:t>
            </a:r>
          </a:p>
          <a:p>
            <a:r>
              <a:rPr lang="es-AR" sz="1600" b="1" dirty="0" smtClean="0">
                <a:latin typeface="Courier New" pitchFamily="49" charset="0"/>
                <a:cs typeface="Courier New" pitchFamily="49" charset="0"/>
              </a:rPr>
              <a:t>            &lt;</a:t>
            </a:r>
            <a:r>
              <a:rPr lang="es-AR" sz="1600" b="1" dirty="0" err="1" smtClean="0">
                <a:latin typeface="Courier New" pitchFamily="49" charset="0"/>
                <a:cs typeface="Courier New" pitchFamily="49" charset="0"/>
              </a:rPr>
              <a:t>key</a:t>
            </a:r>
            <a:r>
              <a:rPr lang="es-AR" sz="1600" b="1" dirty="0" smtClean="0">
                <a:latin typeface="Courier New" pitchFamily="49" charset="0"/>
                <a:cs typeface="Courier New" pitchFamily="49" charset="0"/>
              </a:rPr>
              <a:t>&gt;dynamicObject1&lt;/</a:t>
            </a:r>
            <a:r>
              <a:rPr lang="es-AR" sz="1600" b="1" dirty="0" err="1" smtClean="0">
                <a:latin typeface="Courier New" pitchFamily="49" charset="0"/>
                <a:cs typeface="Courier New" pitchFamily="49" charset="0"/>
              </a:rPr>
              <a:t>key</a:t>
            </a:r>
            <a:r>
              <a:rPr lang="es-AR" sz="1600" b="1" dirty="0" smtClean="0">
                <a:latin typeface="Courier New" pitchFamily="49" charset="0"/>
                <a:cs typeface="Courier New" pitchFamily="49" charset="0"/>
              </a:rPr>
              <a:t>&gt;</a:t>
            </a:r>
          </a:p>
          <a:p>
            <a:r>
              <a:rPr lang="es-AR" sz="1600" b="1" dirty="0" smtClean="0">
                <a:latin typeface="Courier New" pitchFamily="49" charset="0"/>
                <a:cs typeface="Courier New" pitchFamily="49" charset="0"/>
              </a:rPr>
              <a:t>            &lt;</a:t>
            </a:r>
            <a:r>
              <a:rPr lang="es-AR" sz="1600" b="1" dirty="0" err="1" smtClean="0">
                <a:latin typeface="Courier New" pitchFamily="49" charset="0"/>
                <a:cs typeface="Courier New" pitchFamily="49" charset="0"/>
              </a:rPr>
              <a:t>value</a:t>
            </a:r>
            <a:r>
              <a:rPr lang="es-AR" sz="1600" b="1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s-AR" sz="1600" b="1" dirty="0" err="1" smtClean="0">
                <a:latin typeface="Courier New" pitchFamily="49" charset="0"/>
                <a:cs typeface="Courier New" pitchFamily="49" charset="0"/>
              </a:rPr>
              <a:t>xsi:type</a:t>
            </a:r>
            <a:r>
              <a:rPr lang="es-AR" sz="1600" b="1" dirty="0" smtClean="0">
                <a:latin typeface="Courier New" pitchFamily="49" charset="0"/>
                <a:cs typeface="Courier New" pitchFamily="49" charset="0"/>
              </a:rPr>
              <a:t>="</a:t>
            </a:r>
            <a:r>
              <a:rPr lang="es-AR" sz="1600" b="1" dirty="0" err="1" smtClean="0">
                <a:latin typeface="Courier New" pitchFamily="49" charset="0"/>
                <a:cs typeface="Courier New" pitchFamily="49" charset="0"/>
              </a:rPr>
              <a:t>dynamicGameObject</a:t>
            </a:r>
            <a:r>
              <a:rPr lang="es-AR" sz="1600" b="1" dirty="0" smtClean="0">
                <a:latin typeface="Courier New" pitchFamily="49" charset="0"/>
                <a:cs typeface="Courier New" pitchFamily="49" charset="0"/>
              </a:rPr>
              <a:t>" </a:t>
            </a:r>
            <a:r>
              <a:rPr lang="es-AR" sz="1600" b="1" dirty="0" err="1" smtClean="0">
                <a:latin typeface="Courier New" pitchFamily="49" charset="0"/>
                <a:cs typeface="Courier New" pitchFamily="49" charset="0"/>
              </a:rPr>
              <a:t>xmlns:xsi</a:t>
            </a:r>
            <a:r>
              <a:rPr lang="es-AR" sz="1600" b="1" dirty="0" smtClean="0">
                <a:latin typeface="Courier New" pitchFamily="49" charset="0"/>
                <a:cs typeface="Courier New" pitchFamily="49" charset="0"/>
              </a:rPr>
              <a:t>=“…"&gt;</a:t>
            </a:r>
          </a:p>
          <a:p>
            <a:r>
              <a:rPr lang="es-AR" sz="1600" b="1" dirty="0" smtClean="0">
                <a:latin typeface="Courier New" pitchFamily="49" charset="0"/>
                <a:cs typeface="Courier New" pitchFamily="49" charset="0"/>
              </a:rPr>
              <a:t>                &lt;</a:t>
            </a:r>
            <a:r>
              <a:rPr lang="es-AR" sz="1600" b="1" dirty="0" err="1" smtClean="0">
                <a:latin typeface="Courier New" pitchFamily="49" charset="0"/>
                <a:cs typeface="Courier New" pitchFamily="49" charset="0"/>
              </a:rPr>
              <a:t>name</a:t>
            </a:r>
            <a:r>
              <a:rPr lang="es-AR" sz="1600" b="1" dirty="0" smtClean="0">
                <a:latin typeface="Courier New" pitchFamily="49" charset="0"/>
                <a:cs typeface="Courier New" pitchFamily="49" charset="0"/>
              </a:rPr>
              <a:t>&gt;dynamicObject1&lt;/</a:t>
            </a:r>
            <a:r>
              <a:rPr lang="es-AR" sz="1600" b="1" dirty="0" err="1" smtClean="0">
                <a:latin typeface="Courier New" pitchFamily="49" charset="0"/>
                <a:cs typeface="Courier New" pitchFamily="49" charset="0"/>
              </a:rPr>
              <a:t>name</a:t>
            </a:r>
            <a:r>
              <a:rPr lang="es-AR" sz="1600" b="1" dirty="0" smtClean="0">
                <a:latin typeface="Courier New" pitchFamily="49" charset="0"/>
                <a:cs typeface="Courier New" pitchFamily="49" charset="0"/>
              </a:rPr>
              <a:t>&gt;</a:t>
            </a:r>
          </a:p>
          <a:p>
            <a:r>
              <a:rPr lang="es-AR" sz="1600" b="1" dirty="0" smtClean="0">
                <a:latin typeface="Courier New" pitchFamily="49" charset="0"/>
                <a:cs typeface="Courier New" pitchFamily="49" charset="0"/>
              </a:rPr>
              <a:t>                &lt;</a:t>
            </a:r>
            <a:r>
              <a:rPr lang="es-AR" sz="1600" b="1" dirty="0" err="1" smtClean="0">
                <a:latin typeface="Courier New" pitchFamily="49" charset="0"/>
                <a:cs typeface="Courier New" pitchFamily="49" charset="0"/>
              </a:rPr>
              <a:t>initialState</a:t>
            </a:r>
            <a:r>
              <a:rPr lang="es-AR" sz="1600" b="1" dirty="0" smtClean="0">
                <a:latin typeface="Courier New" pitchFamily="49" charset="0"/>
                <a:cs typeface="Courier New" pitchFamily="49" charset="0"/>
              </a:rPr>
              <a:t>&gt;dObject1_state1&lt;/</a:t>
            </a:r>
            <a:r>
              <a:rPr lang="es-AR" sz="1600" b="1" dirty="0" err="1" smtClean="0">
                <a:latin typeface="Courier New" pitchFamily="49" charset="0"/>
                <a:cs typeface="Courier New" pitchFamily="49" charset="0"/>
              </a:rPr>
              <a:t>initialState</a:t>
            </a:r>
            <a:r>
              <a:rPr lang="es-AR" sz="1600" b="1" dirty="0" smtClean="0">
                <a:latin typeface="Courier New" pitchFamily="49" charset="0"/>
                <a:cs typeface="Courier New" pitchFamily="49" charset="0"/>
              </a:rPr>
              <a:t>&gt;</a:t>
            </a:r>
          </a:p>
          <a:p>
            <a:r>
              <a:rPr lang="es-AR" sz="1600" b="1" dirty="0" smtClean="0">
                <a:latin typeface="Courier New" pitchFamily="49" charset="0"/>
                <a:cs typeface="Courier New" pitchFamily="49" charset="0"/>
              </a:rPr>
              <a:t>                &lt;</a:t>
            </a:r>
            <a:r>
              <a:rPr lang="es-AR" sz="1600" b="1" dirty="0" err="1" smtClean="0">
                <a:latin typeface="Courier New" pitchFamily="49" charset="0"/>
                <a:cs typeface="Courier New" pitchFamily="49" charset="0"/>
              </a:rPr>
              <a:t>gameObjectStates</a:t>
            </a:r>
            <a:r>
              <a:rPr lang="es-AR" sz="1600" b="1" dirty="0" smtClean="0">
                <a:latin typeface="Courier New" pitchFamily="49" charset="0"/>
                <a:cs typeface="Courier New" pitchFamily="49" charset="0"/>
              </a:rPr>
              <a:t>&gt;</a:t>
            </a:r>
          </a:p>
          <a:p>
            <a:r>
              <a:rPr lang="es-AR" sz="1600" b="1" dirty="0" smtClean="0">
                <a:latin typeface="Courier New" pitchFamily="49" charset="0"/>
                <a:cs typeface="Courier New" pitchFamily="49" charset="0"/>
              </a:rPr>
              <a:t>                    …</a:t>
            </a:r>
          </a:p>
          <a:p>
            <a:r>
              <a:rPr lang="es-AR" sz="1600" b="1" dirty="0" smtClean="0">
                <a:latin typeface="Courier New" pitchFamily="49" charset="0"/>
                <a:cs typeface="Courier New" pitchFamily="49" charset="0"/>
              </a:rPr>
              <a:t>		&lt;</a:t>
            </a:r>
            <a:r>
              <a:rPr lang="es-AR" sz="1600" b="1" dirty="0" err="1" smtClean="0">
                <a:latin typeface="Courier New" pitchFamily="49" charset="0"/>
                <a:cs typeface="Courier New" pitchFamily="49" charset="0"/>
              </a:rPr>
              <a:t>geometry</a:t>
            </a:r>
            <a:r>
              <a:rPr lang="es-AR" sz="1600" b="1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s-AR" sz="1600" b="1" dirty="0" err="1" smtClean="0">
                <a:latin typeface="Courier New" pitchFamily="49" charset="0"/>
                <a:cs typeface="Courier New" pitchFamily="49" charset="0"/>
              </a:rPr>
              <a:t>xsi:type</a:t>
            </a:r>
            <a:r>
              <a:rPr lang="es-AR" sz="1600" b="1" dirty="0" smtClean="0">
                <a:latin typeface="Courier New" pitchFamily="49" charset="0"/>
                <a:cs typeface="Courier New" pitchFamily="49" charset="0"/>
              </a:rPr>
              <a:t>="</a:t>
            </a:r>
            <a:r>
              <a:rPr lang="es-AR" sz="1600" b="1" dirty="0" err="1" smtClean="0">
                <a:latin typeface="Courier New" pitchFamily="49" charset="0"/>
                <a:cs typeface="Courier New" pitchFamily="49" charset="0"/>
              </a:rPr>
              <a:t>modelAdapterGeometry</a:t>
            </a:r>
            <a:r>
              <a:rPr lang="es-AR" sz="1600" b="1" dirty="0" smtClean="0">
                <a:latin typeface="Courier New" pitchFamily="49" charset="0"/>
                <a:cs typeface="Courier New" pitchFamily="49" charset="0"/>
              </a:rPr>
              <a:t>" 						</a:t>
            </a:r>
            <a:r>
              <a:rPr lang="es-AR" sz="1600" b="1" dirty="0" err="1" smtClean="0">
                <a:latin typeface="Courier New" pitchFamily="49" charset="0"/>
                <a:cs typeface="Courier New" pitchFamily="49" charset="0"/>
              </a:rPr>
              <a:t>precomputedModel</a:t>
            </a:r>
            <a:r>
              <a:rPr lang="es-AR" sz="1600" b="1" dirty="0" smtClean="0">
                <a:latin typeface="Courier New" pitchFamily="49" charset="0"/>
                <a:cs typeface="Courier New" pitchFamily="49" charset="0"/>
              </a:rPr>
              <a:t>="false"&gt;			&lt;</a:t>
            </a:r>
            <a:r>
              <a:rPr lang="es-AR" sz="1600" b="1" dirty="0" err="1" smtClean="0">
                <a:latin typeface="Courier New" pitchFamily="49" charset="0"/>
                <a:cs typeface="Courier New" pitchFamily="49" charset="0"/>
              </a:rPr>
              <a:t>modelFilePath</a:t>
            </a:r>
            <a:r>
              <a:rPr lang="es-AR" sz="1600" b="1" dirty="0" smtClean="0">
                <a:latin typeface="Courier New" pitchFamily="49" charset="0"/>
                <a:cs typeface="Courier New" pitchFamily="49" charset="0"/>
              </a:rPr>
              <a:t>&gt;...&lt;/</a:t>
            </a:r>
            <a:r>
              <a:rPr lang="es-AR" sz="1600" b="1" dirty="0" err="1" smtClean="0">
                <a:latin typeface="Courier New" pitchFamily="49" charset="0"/>
                <a:cs typeface="Courier New" pitchFamily="49" charset="0"/>
              </a:rPr>
              <a:t>modelFilePath</a:t>
            </a:r>
            <a:r>
              <a:rPr lang="es-AR" sz="1600" b="1" dirty="0" smtClean="0">
                <a:latin typeface="Courier New" pitchFamily="49" charset="0"/>
                <a:cs typeface="Courier New" pitchFamily="49" charset="0"/>
              </a:rPr>
              <a:t>&gt;</a:t>
            </a:r>
          </a:p>
          <a:p>
            <a:r>
              <a:rPr lang="es-AR" sz="1600" b="1" dirty="0" smtClean="0">
                <a:latin typeface="Courier New" pitchFamily="49" charset="0"/>
                <a:cs typeface="Courier New" pitchFamily="49" charset="0"/>
              </a:rPr>
              <a:t>                &lt;/</a:t>
            </a:r>
            <a:r>
              <a:rPr lang="es-AR" sz="1600" b="1" dirty="0" err="1" smtClean="0">
                <a:latin typeface="Courier New" pitchFamily="49" charset="0"/>
                <a:cs typeface="Courier New" pitchFamily="49" charset="0"/>
              </a:rPr>
              <a:t>geometry</a:t>
            </a:r>
            <a:r>
              <a:rPr lang="es-AR" sz="1600" b="1" dirty="0" smtClean="0">
                <a:latin typeface="Courier New" pitchFamily="49" charset="0"/>
                <a:cs typeface="Courier New" pitchFamily="49" charset="0"/>
              </a:rPr>
              <a:t>&gt;</a:t>
            </a:r>
          </a:p>
          <a:p>
            <a:r>
              <a:rPr lang="es-AR" sz="1600" b="1" dirty="0" smtClean="0">
                <a:latin typeface="Courier New" pitchFamily="49" charset="0"/>
                <a:cs typeface="Courier New" pitchFamily="49" charset="0"/>
              </a:rPr>
              <a:t>		…</a:t>
            </a:r>
          </a:p>
          <a:p>
            <a:r>
              <a:rPr lang="es-AR" sz="1600" b="1" dirty="0" smtClean="0">
                <a:latin typeface="Courier New" pitchFamily="49" charset="0"/>
                <a:cs typeface="Courier New" pitchFamily="49" charset="0"/>
              </a:rPr>
              <a:t>	&lt;/</a:t>
            </a:r>
            <a:r>
              <a:rPr lang="es-AR" sz="1600" b="1" dirty="0" err="1" smtClean="0">
                <a:latin typeface="Courier New" pitchFamily="49" charset="0"/>
                <a:cs typeface="Courier New" pitchFamily="49" charset="0"/>
              </a:rPr>
              <a:t>entry</a:t>
            </a:r>
            <a:r>
              <a:rPr lang="es-AR" sz="1600" b="1" dirty="0" smtClean="0">
                <a:latin typeface="Courier New" pitchFamily="49" charset="0"/>
                <a:cs typeface="Courier New" pitchFamily="49" charset="0"/>
              </a:rPr>
              <a:t>&gt;</a:t>
            </a:r>
          </a:p>
          <a:p>
            <a:r>
              <a:rPr lang="es-AR" sz="1600" b="1" dirty="0" smtClean="0">
                <a:latin typeface="Courier New" pitchFamily="49" charset="0"/>
                <a:cs typeface="Courier New" pitchFamily="49" charset="0"/>
              </a:rPr>
              <a:t>    &lt;/</a:t>
            </a:r>
            <a:r>
              <a:rPr lang="es-AR" sz="1600" b="1" dirty="0" err="1" smtClean="0">
                <a:latin typeface="Courier New" pitchFamily="49" charset="0"/>
                <a:cs typeface="Courier New" pitchFamily="49" charset="0"/>
              </a:rPr>
              <a:t>worldObjects</a:t>
            </a:r>
            <a:r>
              <a:rPr lang="es-AR" sz="1600" b="1" dirty="0" smtClean="0">
                <a:latin typeface="Courier New" pitchFamily="49" charset="0"/>
                <a:cs typeface="Courier New" pitchFamily="49" charset="0"/>
              </a:rPr>
              <a:t>&gt;</a:t>
            </a:r>
          </a:p>
          <a:p>
            <a:r>
              <a:rPr lang="es-AR" sz="1600" b="1" dirty="0" smtClean="0">
                <a:latin typeface="Courier New" pitchFamily="49" charset="0"/>
                <a:cs typeface="Courier New" pitchFamily="49" charset="0"/>
              </a:rPr>
              <a:t>&lt;/</a:t>
            </a:r>
            <a:r>
              <a:rPr lang="es-AR" sz="1600" b="1" dirty="0" err="1" smtClean="0">
                <a:latin typeface="Courier New" pitchFamily="49" charset="0"/>
                <a:cs typeface="Courier New" pitchFamily="49" charset="0"/>
              </a:rPr>
              <a:t>world</a:t>
            </a:r>
            <a:r>
              <a:rPr lang="es-AR" sz="1600" b="1" dirty="0" smtClean="0">
                <a:latin typeface="Courier New" pitchFamily="49" charset="0"/>
                <a:cs typeface="Courier New" pitchFamily="49" charset="0"/>
              </a:rPr>
              <a:t>&gt;</a:t>
            </a:r>
          </a:p>
          <a:p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Módulo </a:t>
            </a:r>
            <a:r>
              <a:rPr lang="es-AR" dirty="0" err="1" smtClean="0"/>
              <a:t>Processors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9344" y="1500174"/>
            <a:ext cx="9001156" cy="51072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Módulo </a:t>
            </a:r>
            <a:r>
              <a:rPr lang="es-AR" dirty="0" err="1" smtClean="0"/>
              <a:t>Processors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s-AR" dirty="0" err="1" smtClean="0"/>
              <a:t>Processor</a:t>
            </a:r>
            <a:endParaRPr lang="es-AR" dirty="0" smtClean="0"/>
          </a:p>
          <a:p>
            <a:pPr lvl="1"/>
            <a:r>
              <a:rPr lang="es-AR" dirty="0" err="1" smtClean="0"/>
              <a:t>InputProcessor</a:t>
            </a:r>
            <a:r>
              <a:rPr lang="es-AR" dirty="0" smtClean="0"/>
              <a:t>, </a:t>
            </a:r>
            <a:r>
              <a:rPr lang="es-AR" dirty="0" err="1" smtClean="0"/>
              <a:t>RenderingProcessor</a:t>
            </a:r>
            <a:endParaRPr lang="es-AR" dirty="0" smtClean="0"/>
          </a:p>
          <a:p>
            <a:pPr lvl="1"/>
            <a:r>
              <a:rPr lang="es-AR" dirty="0" err="1" smtClean="0"/>
              <a:t>GameLogicProcessor</a:t>
            </a:r>
            <a:r>
              <a:rPr lang="es-AR" dirty="0" smtClean="0"/>
              <a:t/>
            </a:r>
            <a:br>
              <a:rPr lang="es-AR" dirty="0" smtClean="0"/>
            </a:br>
            <a:endParaRPr lang="es-AR" dirty="0" smtClean="0"/>
          </a:p>
          <a:p>
            <a:r>
              <a:rPr lang="es-AR" dirty="0" err="1" smtClean="0"/>
              <a:t>GameEvent</a:t>
            </a:r>
            <a:endParaRPr lang="es-AR" dirty="0" smtClean="0"/>
          </a:p>
          <a:p>
            <a:pPr lvl="1"/>
            <a:r>
              <a:rPr lang="es-AR" dirty="0" err="1" smtClean="0"/>
              <a:t>GameEventQueue</a:t>
            </a:r>
            <a:endParaRPr lang="es-AR" dirty="0" smtClean="0"/>
          </a:p>
          <a:p>
            <a:pPr lvl="1"/>
            <a:r>
              <a:rPr lang="es-AR" dirty="0" err="1" smtClean="0"/>
              <a:t>GameEventMulticaster</a:t>
            </a:r>
            <a:endParaRPr lang="es-AR" dirty="0" smtClean="0"/>
          </a:p>
          <a:p>
            <a:pPr lvl="1">
              <a:buNone/>
            </a:pPr>
            <a:endParaRPr lang="es-AR" dirty="0" smtClean="0"/>
          </a:p>
          <a:p>
            <a:r>
              <a:rPr lang="es-AR" dirty="0" smtClean="0"/>
              <a:t>Extensión mediante nuevos </a:t>
            </a:r>
            <a:r>
              <a:rPr lang="es-AR" dirty="0" err="1" smtClean="0"/>
              <a:t>Processor</a:t>
            </a:r>
            <a:r>
              <a:rPr lang="es-AR" dirty="0" smtClean="0"/>
              <a:t/>
            </a:r>
            <a:br>
              <a:rPr lang="es-AR" dirty="0" smtClean="0"/>
            </a:b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Module">
  <a:themeElements>
    <a:clrScheme name="Module">
      <a:dk1>
        <a:sysClr val="windowText" lastClr="000000"/>
      </a:dk1>
      <a:lt1>
        <a:sysClr val="window" lastClr="FFFFFF"/>
      </a:lt1>
      <a:dk2>
        <a:srgbClr val="5A6378"/>
      </a:dk2>
      <a:lt2>
        <a:srgbClr val="D4D4D6"/>
      </a:lt2>
      <a:accent1>
        <a:srgbClr val="F0AD00"/>
      </a:accent1>
      <a:accent2>
        <a:srgbClr val="60B5CC"/>
      </a:accent2>
      <a:accent3>
        <a:srgbClr val="E66C7D"/>
      </a:accent3>
      <a:accent4>
        <a:srgbClr val="6BB76D"/>
      </a:accent4>
      <a:accent5>
        <a:srgbClr val="E88651"/>
      </a:accent5>
      <a:accent6>
        <a:srgbClr val="C64847"/>
      </a:accent6>
      <a:hlink>
        <a:srgbClr val="168BBA"/>
      </a:hlink>
      <a:folHlink>
        <a:srgbClr val="6800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Modul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7500"/>
                <a:satMod val="137000"/>
              </a:schemeClr>
            </a:gs>
            <a:gs pos="55000">
              <a:schemeClr val="phClr">
                <a:shade val="69000"/>
                <a:satMod val="137000"/>
              </a:schemeClr>
            </a:gs>
            <a:gs pos="100000">
              <a:schemeClr val="phClr">
                <a:shade val="98000"/>
                <a:satMod val="137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300000"/>
              </a:schemeClr>
            </a:gs>
            <a:gs pos="12000">
              <a:schemeClr val="phClr">
                <a:tint val="48000"/>
                <a:satMod val="300000"/>
              </a:schemeClr>
            </a:gs>
            <a:gs pos="20000">
              <a:schemeClr val="phClr">
                <a:tint val="49000"/>
                <a:satMod val="30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10000" t="-25000" r="10000" b="125000"/>
          </a:path>
        </a:gradFill>
        <a:blipFill>
          <a:blip xmlns:r="http://schemas.openxmlformats.org/officeDocument/2006/relationships" r:embed="rId1">
            <a:duotone>
              <a:schemeClr val="phClr">
                <a:shade val="75000"/>
                <a:satMod val="105000"/>
              </a:schemeClr>
              <a:schemeClr val="phClr">
                <a:tint val="95000"/>
                <a:satMod val="105000"/>
              </a:schemeClr>
            </a:duotone>
          </a:blip>
          <a:tile tx="0" ty="0" sx="38000" sy="38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Apex">
  <a:themeElements>
    <a:clrScheme name="Apex">
      <a:dk1>
        <a:sysClr val="windowText" lastClr="000000"/>
      </a:dk1>
      <a:lt1>
        <a:sysClr val="window" lastClr="FFFFFF"/>
      </a:lt1>
      <a:dk2>
        <a:srgbClr val="69676D"/>
      </a:dk2>
      <a:lt2>
        <a:srgbClr val="C9C2D1"/>
      </a:lt2>
      <a:accent1>
        <a:srgbClr val="CEB966"/>
      </a:accent1>
      <a:accent2>
        <a:srgbClr val="9CB084"/>
      </a:accent2>
      <a:accent3>
        <a:srgbClr val="6BB1C9"/>
      </a:accent3>
      <a:accent4>
        <a:srgbClr val="6585CF"/>
      </a:accent4>
      <a:accent5>
        <a:srgbClr val="7E6BC9"/>
      </a:accent5>
      <a:accent6>
        <a:srgbClr val="A379BB"/>
      </a:accent6>
      <a:hlink>
        <a:srgbClr val="410082"/>
      </a:hlink>
      <a:folHlink>
        <a:srgbClr val="932968"/>
      </a:folHlink>
    </a:clrScheme>
    <a:fontScheme name="Apex">
      <a:majorFont>
        <a:latin typeface="Lucida Sans"/>
        <a:ea typeface=""/>
        <a:cs typeface=""/>
        <a:font script="Grek" typeface="Arial"/>
        <a:font script="Cyrl" typeface="Arial"/>
        <a:font script="Jpan" typeface="HG丸ｺﾞｼｯｸM-PRO"/>
        <a:font script="Hang" typeface="휴먼옛체"/>
        <a:font script="Hans" typeface="黑体"/>
        <a:font script="Hant" typeface="微軟正黑體"/>
        <a:font script="Arab" typeface="Tahoma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Book Antiqua"/>
        <a:ea typeface=""/>
        <a:cs typeface=""/>
        <a:font script="Grek" typeface="Times New Roman"/>
        <a:font script="Cyrl" typeface="Times New Roman"/>
        <a:font script="Jpan" typeface="HG明朝B"/>
        <a:font script="Hang" typeface="돋움"/>
        <a:font script="Hans" typeface="宋体"/>
        <a:font script="Hant" typeface="新細明體"/>
        <a:font script="Arab" typeface="Times New Roman"/>
        <a:font script="Hebr" typeface="David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Apex">
      <a:fillStyleLst>
        <a:solidFill>
          <a:schemeClr val="phClr"/>
        </a:solidFill>
        <a:gradFill rotWithShape="1">
          <a:gsLst>
            <a:gs pos="20000">
              <a:schemeClr val="phClr">
                <a:tint val="9000"/>
              </a:schemeClr>
            </a:gs>
            <a:gs pos="100000">
              <a:schemeClr val="phClr">
                <a:tint val="70000"/>
                <a:satMod val="100000"/>
              </a:schemeClr>
            </a:gs>
          </a:gsLst>
          <a:path path="circle">
            <a:fillToRect l="-15000" t="-15000" r="115000" b="115000"/>
          </a:path>
        </a:gradFill>
        <a:gradFill rotWithShape="1">
          <a:gsLst>
            <a:gs pos="0">
              <a:schemeClr val="phClr">
                <a:shade val="60000"/>
              </a:schemeClr>
            </a:gs>
            <a:gs pos="33000">
              <a:schemeClr val="phClr">
                <a:tint val="86500"/>
              </a:schemeClr>
            </a:gs>
            <a:gs pos="46750">
              <a:schemeClr val="phClr">
                <a:tint val="71000"/>
                <a:satMod val="112000"/>
              </a:schemeClr>
            </a:gs>
            <a:gs pos="53000">
              <a:schemeClr val="phClr">
                <a:tint val="71000"/>
                <a:satMod val="112000"/>
              </a:schemeClr>
            </a:gs>
            <a:gs pos="68000">
              <a:schemeClr val="phClr">
                <a:tint val="86000"/>
              </a:schemeClr>
            </a:gs>
            <a:gs pos="100000">
              <a:schemeClr val="phClr">
                <a:shade val="60000"/>
              </a:schemeClr>
            </a:gs>
          </a:gsLst>
          <a:lin ang="8350000" scaled="1"/>
        </a:gradFill>
      </a:fillStyleLst>
      <a:lnStyleLst>
        <a:ln w="9525" cap="flat" cmpd="sng" algn="ctr">
          <a:solidFill>
            <a:schemeClr val="phClr">
              <a:shade val="48000"/>
              <a:satMod val="11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130000" dist="101600" dir="2700000" algn="tl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100000"/>
            </a:lightRig>
          </a:scene3d>
          <a:sp3d>
            <a:bevelT w="508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r="10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3000"/>
                <a:satMod val="110000"/>
              </a:schemeClr>
              <a:schemeClr val="phClr">
                <a:tint val="60000"/>
                <a:satMod val="425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Apex</Template>
  <TotalTime>526</TotalTime>
  <Words>2251</Words>
  <Application>Microsoft Office PowerPoint</Application>
  <PresentationFormat>On-screen Show (4:3)</PresentationFormat>
  <Paragraphs>650</Paragraphs>
  <Slides>112</Slides>
  <Notes>22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112</vt:i4>
      </vt:variant>
    </vt:vector>
  </HeadingPairs>
  <TitlesOfParts>
    <vt:vector size="114" baseType="lpstr">
      <vt:lpstr>Module</vt:lpstr>
      <vt:lpstr>Apex</vt:lpstr>
      <vt:lpstr>j3Engine</vt:lpstr>
      <vt:lpstr>Agenda</vt:lpstr>
      <vt:lpstr>Agenda</vt:lpstr>
      <vt:lpstr>Agenda</vt:lpstr>
      <vt:lpstr>Introducción</vt:lpstr>
      <vt:lpstr>Industria de los videogames</vt:lpstr>
      <vt:lpstr>Historia</vt:lpstr>
      <vt:lpstr>Mercado</vt:lpstr>
      <vt:lpstr>Datos de la industria en EEUU</vt:lpstr>
      <vt:lpstr>Datos de la industria en EEUU</vt:lpstr>
      <vt:lpstr>Datos de la industria en EEUU</vt:lpstr>
      <vt:lpstr>Economía</vt:lpstr>
      <vt:lpstr>Economía</vt:lpstr>
      <vt:lpstr>Nuevos mercados</vt:lpstr>
      <vt:lpstr>Salarios</vt:lpstr>
      <vt:lpstr>Salarios. Programacion</vt:lpstr>
      <vt:lpstr>Salarios. Arte y animación</vt:lpstr>
      <vt:lpstr>Salarios. Diseño</vt:lpstr>
      <vt:lpstr>Salarios. QA</vt:lpstr>
      <vt:lpstr>Engines 3D</vt:lpstr>
      <vt:lpstr>Engine 3D</vt:lpstr>
      <vt:lpstr>Engine 3D</vt:lpstr>
      <vt:lpstr>Componentes principales</vt:lpstr>
      <vt:lpstr>Tipos y costos</vt:lpstr>
      <vt:lpstr>Ejemplos</vt:lpstr>
      <vt:lpstr>Ejemplos. CryEngine 2</vt:lpstr>
      <vt:lpstr>Ejemplos. CryEngine 2</vt:lpstr>
      <vt:lpstr>Ejemplo. Final Fantasy XIII (PS3)</vt:lpstr>
      <vt:lpstr>Programación 3D</vt:lpstr>
      <vt:lpstr>Introducción</vt:lpstr>
      <vt:lpstr>Sistemas de Coordenadas</vt:lpstr>
      <vt:lpstr>Sistemas de Coordenadas</vt:lpstr>
      <vt:lpstr>Sistemas de Coordenadas</vt:lpstr>
      <vt:lpstr>Figuras 3D</vt:lpstr>
      <vt:lpstr>Vistas y Cámaras</vt:lpstr>
      <vt:lpstr>Display de un modelo 3D</vt:lpstr>
      <vt:lpstr>Display de un Modelo 3D</vt:lpstr>
      <vt:lpstr>Transformaciones</vt:lpstr>
      <vt:lpstr>Proyecciones</vt:lpstr>
      <vt:lpstr>Proyecciones</vt:lpstr>
      <vt:lpstr>Pipeline Gráfico</vt:lpstr>
      <vt:lpstr>Render Pipeline</vt:lpstr>
      <vt:lpstr>Render Pipeline</vt:lpstr>
      <vt:lpstr>Game Time y FPS</vt:lpstr>
      <vt:lpstr>Iluminación y texturas</vt:lpstr>
      <vt:lpstr>Iluminación</vt:lpstr>
      <vt:lpstr>Fuentes de Luz</vt:lpstr>
      <vt:lpstr>Texturas y Materiales</vt:lpstr>
      <vt:lpstr>Texturas y Materiales</vt:lpstr>
      <vt:lpstr>Skyboxes</vt:lpstr>
      <vt:lpstr>Librerías gráficas</vt:lpstr>
      <vt:lpstr>Librerías existentes</vt:lpstr>
      <vt:lpstr>3D Game Engines</vt:lpstr>
      <vt:lpstr>Funcionalidad</vt:lpstr>
      <vt:lpstr>Introducción</vt:lpstr>
      <vt:lpstr>Motor de ejecución</vt:lpstr>
      <vt:lpstr>Editor de niveles</vt:lpstr>
      <vt:lpstr>Editor de niveles</vt:lpstr>
      <vt:lpstr>Editor de modelos</vt:lpstr>
      <vt:lpstr>Editor de modelos</vt:lpstr>
      <vt:lpstr>Editor de scripts</vt:lpstr>
      <vt:lpstr>Editor de scripts</vt:lpstr>
      <vt:lpstr>Otras herramientas</vt:lpstr>
      <vt:lpstr>Otras herramientas</vt:lpstr>
      <vt:lpstr>Arquitectura básica</vt:lpstr>
      <vt:lpstr>Arquitectura de módulos</vt:lpstr>
      <vt:lpstr>Módulo de física</vt:lpstr>
      <vt:lpstr>Módulo de matemática</vt:lpstr>
      <vt:lpstr>Módulo de redes</vt:lpstr>
      <vt:lpstr>Módulo de Inteligencia Artificial</vt:lpstr>
      <vt:lpstr>Módulo de animación</vt:lpstr>
      <vt:lpstr>Módulo de animación</vt:lpstr>
      <vt:lpstr>Módulo de scripting</vt:lpstr>
      <vt:lpstr>Módulo de audio/video</vt:lpstr>
      <vt:lpstr>Módulo de dispositivos de entrada</vt:lpstr>
      <vt:lpstr>Recursos</vt:lpstr>
      <vt:lpstr>Render</vt:lpstr>
      <vt:lpstr>Scenegraph</vt:lpstr>
      <vt:lpstr>Core</vt:lpstr>
      <vt:lpstr>j3dEngine</vt:lpstr>
      <vt:lpstr>Alcance</vt:lpstr>
      <vt:lpstr>Alcance</vt:lpstr>
      <vt:lpstr>Alcance</vt:lpstr>
      <vt:lpstr>Alcance</vt:lpstr>
      <vt:lpstr>Herramientas utilizadas</vt:lpstr>
      <vt:lpstr>Pipeline – main loop</vt:lpstr>
      <vt:lpstr>Scene Graph</vt:lpstr>
      <vt:lpstr>Scene Graph</vt:lpstr>
      <vt:lpstr>Scene Graph</vt:lpstr>
      <vt:lpstr>Scene Graph - Elementos</vt:lpstr>
      <vt:lpstr>Librerías third-party</vt:lpstr>
      <vt:lpstr>Arquitectura de j3dEngine</vt:lpstr>
      <vt:lpstr>Arquitectura - Módulos</vt:lpstr>
      <vt:lpstr>Módulo CoreObjects</vt:lpstr>
      <vt:lpstr>Módulo CoreObjects</vt:lpstr>
      <vt:lpstr>Módulo CoreObjects</vt:lpstr>
      <vt:lpstr>CoreObjects – XML de un World</vt:lpstr>
      <vt:lpstr>Módulo Processors</vt:lpstr>
      <vt:lpstr>Módulo Processors</vt:lpstr>
      <vt:lpstr>Processors – XML de Ejecución</vt:lpstr>
      <vt:lpstr>GameAction API (GAPI)</vt:lpstr>
      <vt:lpstr>GameAction API (GAPI)</vt:lpstr>
      <vt:lpstr>j3dEngine en ejecución</vt:lpstr>
      <vt:lpstr>j3dEngine en ejecución</vt:lpstr>
      <vt:lpstr>Conclusiones</vt:lpstr>
      <vt:lpstr>Evaluación de Arquitectura</vt:lpstr>
      <vt:lpstr>Objetivos a futuro</vt:lpstr>
      <vt:lpstr>Demo</vt:lpstr>
      <vt:lpstr>Referencias</vt:lpstr>
      <vt:lpstr>Referencias</vt:lpstr>
      <vt:lpstr>Referencias</vt:lpstr>
      <vt:lpstr>¿Preguntas?</vt:lpstr>
    </vt:vector>
  </TitlesOfParts>
  <Company>BEA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j3dEngine</dc:title>
  <dc:creator>Ignacio Rodriguez</dc:creator>
  <cp:lastModifiedBy>Ignacio Rodriguez</cp:lastModifiedBy>
  <cp:revision>66</cp:revision>
  <dcterms:created xsi:type="dcterms:W3CDTF">2007-03-26T23:46:38Z</dcterms:created>
  <dcterms:modified xsi:type="dcterms:W3CDTF">2007-03-29T17:38:03Z</dcterms:modified>
</cp:coreProperties>
</file>